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E87766-D241-413C-9C77-F966EB13DFD3}" type="doc">
      <dgm:prSet loTypeId="urn:microsoft.com/office/officeart/2008/layout/HorizontalMultiLevelHierarchy" loCatId="hierarchy" qsTypeId="urn:microsoft.com/office/officeart/2005/8/quickstyle/simple2" qsCatId="simple" csTypeId="urn:microsoft.com/office/officeart/2005/8/colors/accent1_4" csCatId="accent1" phldr="1"/>
      <dgm:spPr/>
      <dgm:t>
        <a:bodyPr/>
        <a:lstStyle/>
        <a:p>
          <a:endParaRPr lang="zh-CN" altLang="en-US"/>
        </a:p>
      </dgm:t>
    </dgm:pt>
    <dgm:pt modelId="{6522539D-9DB3-4DA7-9721-C936709246BC}">
      <dgm:prSet phldrT="[文本]"/>
      <dgm:spPr/>
      <dgm:t>
        <a:bodyPr/>
        <a:lstStyle/>
        <a:p>
          <a:r>
            <a:rPr lang="en-US" altLang="zh-CN" dirty="0"/>
            <a:t>EBSCO</a:t>
          </a:r>
          <a:r>
            <a:rPr lang="zh-CN" altLang="en-US" dirty="0"/>
            <a:t>数据库</a:t>
          </a:r>
        </a:p>
      </dgm:t>
    </dgm:pt>
    <dgm:pt modelId="{0EE2C564-947B-4FAE-A884-2E9A7BC9705B}" cxnId="{9241BFF1-0C65-4237-B739-BC5308645D12}" type="parTrans">
      <dgm:prSet/>
      <dgm:spPr/>
      <dgm:t>
        <a:bodyPr/>
        <a:lstStyle/>
        <a:p>
          <a:endParaRPr lang="zh-CN" altLang="en-US"/>
        </a:p>
      </dgm:t>
    </dgm:pt>
    <dgm:pt modelId="{D45320EE-476A-4778-A1BC-E9764660B5F6}" cxnId="{9241BFF1-0C65-4237-B739-BC5308645D12}" type="sibTrans">
      <dgm:prSet/>
      <dgm:spPr/>
      <dgm:t>
        <a:bodyPr/>
        <a:lstStyle/>
        <a:p>
          <a:endParaRPr lang="zh-CN" altLang="en-US"/>
        </a:p>
      </dgm:t>
    </dgm:pt>
    <dgm:pt modelId="{D1FEFF8A-9517-4962-9ED2-1D877C4B6A72}">
      <dgm:prSet phldrT="[文本]"/>
      <dgm:spPr/>
      <dgm:t>
        <a:bodyPr/>
        <a:lstStyle/>
        <a:p>
          <a:r>
            <a:rPr lang="en-US" altLang="zh-CN" b="0" u="none" dirty="0"/>
            <a:t>EBSCO</a:t>
          </a:r>
          <a:r>
            <a:rPr lang="zh-CN" altLang="en-US" b="0" u="none" dirty="0"/>
            <a:t>综合学科检索平台</a:t>
          </a:r>
          <a:endParaRPr lang="zh-CN" altLang="en-US" dirty="0"/>
        </a:p>
      </dgm:t>
    </dgm:pt>
    <dgm:pt modelId="{EEAD9925-C4A7-4F44-B6D5-42EC9CD55E07}" cxnId="{542FD704-46D1-4069-8246-7977585A6ABC}" type="parTrans">
      <dgm:prSet/>
      <dgm:spPr/>
      <dgm:t>
        <a:bodyPr/>
        <a:lstStyle/>
        <a:p>
          <a:endParaRPr lang="zh-CN" altLang="en-US"/>
        </a:p>
      </dgm:t>
    </dgm:pt>
    <dgm:pt modelId="{B9AA3597-78B4-4779-9268-0824EEF2C076}" cxnId="{542FD704-46D1-4069-8246-7977585A6ABC}" type="sibTrans">
      <dgm:prSet/>
      <dgm:spPr/>
      <dgm:t>
        <a:bodyPr/>
        <a:lstStyle/>
        <a:p>
          <a:endParaRPr lang="zh-CN" altLang="en-US"/>
        </a:p>
      </dgm:t>
    </dgm:pt>
    <dgm:pt modelId="{FF72B872-2AEA-4EA8-976C-B90F0AD025A6}">
      <dgm:prSet phldrT="[文本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美国经济学会全文数据库</a:t>
          </a:r>
          <a:r>
            <a:rPr lang="zh-CN" altLang="en-US" dirty="0"/>
            <a:t/>
          </a:r>
          <a:endParaRPr lang="zh-CN" altLang="en-US" dirty="0"/>
        </a:p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dirty="0"/>
            <a:t>商管财经类全文数据库</a:t>
          </a:r>
          <a:r>
            <a:rPr/>
            <a:t/>
          </a:r>
          <a:endParaRPr/>
        </a:p>
      </dgm:t>
    </dgm:pt>
    <dgm:pt modelId="{E27FCAE2-DE51-4776-BA47-F7B32271B35D}" cxnId="{8744F05C-8C14-4B65-ACF9-3C506D561F93}" type="parTrans">
      <dgm:prSet/>
      <dgm:spPr/>
      <dgm:t>
        <a:bodyPr/>
        <a:lstStyle/>
        <a:p>
          <a:endParaRPr lang="zh-CN" altLang="en-US"/>
        </a:p>
      </dgm:t>
    </dgm:pt>
    <dgm:pt modelId="{DF0239CE-22F6-454D-BE08-22F656B49B8A}" cxnId="{8744F05C-8C14-4B65-ACF9-3C506D561F93}" type="sibTrans">
      <dgm:prSet/>
      <dgm:spPr/>
      <dgm:t>
        <a:bodyPr/>
        <a:lstStyle/>
        <a:p>
          <a:endParaRPr lang="zh-CN" altLang="en-US"/>
        </a:p>
      </dgm:t>
    </dgm:pt>
    <dgm:pt modelId="{FBAEE2A3-CBCF-4049-834E-79321F947961}" type="pres">
      <dgm:prSet presAssocID="{2DE87766-D241-413C-9C77-F966EB13DFD3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E8FEA874-3829-4423-8B20-2A8B421A37D5}" type="pres">
      <dgm:prSet presAssocID="{6522539D-9DB3-4DA7-9721-C936709246BC}" presName="root1" presStyleCnt="0"/>
      <dgm:spPr/>
    </dgm:pt>
    <dgm:pt modelId="{8CF6485E-3E9F-4B8B-9EBD-BAB9BD90DED2}" type="pres">
      <dgm:prSet presAssocID="{6522539D-9DB3-4DA7-9721-C936709246BC}" presName="LevelOneTextNode" presStyleLbl="node0" presStyleIdx="0" presStyleCnt="1">
        <dgm:presLayoutVars>
          <dgm:chPref val="3"/>
        </dgm:presLayoutVars>
      </dgm:prSet>
      <dgm:spPr/>
    </dgm:pt>
    <dgm:pt modelId="{0AD84FB4-A9AC-4A77-AB41-130CF2ED138D}" type="pres">
      <dgm:prSet presAssocID="{6522539D-9DB3-4DA7-9721-C936709246BC}" presName="level2hierChild" presStyleCnt="0"/>
      <dgm:spPr/>
    </dgm:pt>
    <dgm:pt modelId="{786388C0-A9C6-47AC-B951-472C8E45A6CC}" type="pres">
      <dgm:prSet presAssocID="{EEAD9925-C4A7-4F44-B6D5-42EC9CD55E07}" presName="conn2-1" presStyleLbl="parChTrans1D2" presStyleIdx="0" presStyleCnt="2"/>
      <dgm:spPr/>
    </dgm:pt>
    <dgm:pt modelId="{414B3C9E-BF52-432E-B09F-EC4A80472462}" type="pres">
      <dgm:prSet presAssocID="{EEAD9925-C4A7-4F44-B6D5-42EC9CD55E07}" presName="connTx" presStyleCnt="0"/>
      <dgm:spPr/>
    </dgm:pt>
    <dgm:pt modelId="{4268B58E-1CFD-453A-987A-8FBC98BBE120}" type="pres">
      <dgm:prSet presAssocID="{D1FEFF8A-9517-4962-9ED2-1D877C4B6A72}" presName="root2" presStyleCnt="0"/>
      <dgm:spPr/>
    </dgm:pt>
    <dgm:pt modelId="{F633DBEA-6FC1-4C2F-8C6E-A797AE0E0878}" type="pres">
      <dgm:prSet presAssocID="{D1FEFF8A-9517-4962-9ED2-1D877C4B6A72}" presName="LevelTwoTextNode" presStyleLbl="node2" presStyleIdx="0" presStyleCnt="2" custLinFactY="-12575" custLinFactNeighborX="198" custLinFactNeighborY="-100000">
        <dgm:presLayoutVars>
          <dgm:chPref val="3"/>
        </dgm:presLayoutVars>
      </dgm:prSet>
      <dgm:spPr/>
    </dgm:pt>
    <dgm:pt modelId="{BF60D80A-85CD-4B0F-A28F-8DC2E9398A07}" type="pres">
      <dgm:prSet presAssocID="{D1FEFF8A-9517-4962-9ED2-1D877C4B6A72}" presName="level3hierChild" presStyleCnt="0"/>
      <dgm:spPr/>
    </dgm:pt>
    <dgm:pt modelId="{1F4F4804-ED64-4D77-8234-F54E319BABA9}" type="pres">
      <dgm:prSet presAssocID="{E27FCAE2-DE51-4776-BA47-F7B32271B35D}" presName="conn2-1" presStyleLbl="parChTrans1D2" presStyleIdx="1" presStyleCnt="2"/>
      <dgm:spPr/>
    </dgm:pt>
    <dgm:pt modelId="{6AA83652-63B3-46E0-B74F-B82E871726EB}" type="pres">
      <dgm:prSet presAssocID="{E27FCAE2-DE51-4776-BA47-F7B32271B35D}" presName="connTx" presStyleCnt="0"/>
      <dgm:spPr/>
    </dgm:pt>
    <dgm:pt modelId="{C9D4072D-CDDA-41A1-8EBE-9CFF5C99A75A}" type="pres">
      <dgm:prSet presAssocID="{FF72B872-2AEA-4EA8-976C-B90F0AD025A6}" presName="root2" presStyleCnt="0"/>
      <dgm:spPr/>
    </dgm:pt>
    <dgm:pt modelId="{242A41C6-5D16-4A98-B933-0DE624157754}" type="pres">
      <dgm:prSet presAssocID="{FF72B872-2AEA-4EA8-976C-B90F0AD025A6}" presName="LevelTwoTextNode" presStyleLbl="node2" presStyleIdx="1" presStyleCnt="2" custLinFactNeighborX="783" custLinFactNeighborY="86134">
        <dgm:presLayoutVars>
          <dgm:chPref val="3"/>
        </dgm:presLayoutVars>
      </dgm:prSet>
      <dgm:spPr/>
    </dgm:pt>
    <dgm:pt modelId="{6705D4D2-32CD-4F93-9448-13C230F6CC64}" type="pres">
      <dgm:prSet presAssocID="{FF72B872-2AEA-4EA8-976C-B90F0AD025A6}" presName="level3hierChild" presStyleCnt="0"/>
      <dgm:spPr/>
    </dgm:pt>
  </dgm:ptLst>
  <dgm:cxnLst>
    <dgm:cxn modelId="{9241BFF1-0C65-4237-B739-BC5308645D12}" srcId="{2DE87766-D241-413C-9C77-F966EB13DFD3}" destId="{6522539D-9DB3-4DA7-9721-C936709246BC}" srcOrd="0" destOrd="0" parTransId="{0EE2C564-947B-4FAE-A884-2E9A7BC9705B}" sibTransId="{D45320EE-476A-4778-A1BC-E9764660B5F6}"/>
    <dgm:cxn modelId="{542FD704-46D1-4069-8246-7977585A6ABC}" srcId="{6522539D-9DB3-4DA7-9721-C936709246BC}" destId="{D1FEFF8A-9517-4962-9ED2-1D877C4B6A72}" srcOrd="0" destOrd="0" parTransId="{EEAD9925-C4A7-4F44-B6D5-42EC9CD55E07}" sibTransId="{B9AA3597-78B4-4779-9268-0824EEF2C076}"/>
    <dgm:cxn modelId="{8744F05C-8C14-4B65-ACF9-3C506D561F93}" srcId="{6522539D-9DB3-4DA7-9721-C936709246BC}" destId="{FF72B872-2AEA-4EA8-976C-B90F0AD025A6}" srcOrd="1" destOrd="0" parTransId="{E27FCAE2-DE51-4776-BA47-F7B32271B35D}" sibTransId="{DF0239CE-22F6-454D-BE08-22F656B49B8A}"/>
    <dgm:cxn modelId="{5FAF3D91-B922-4E47-9BDD-5FA162FA3E3A}" type="presOf" srcId="{2DE87766-D241-413C-9C77-F966EB13DFD3}" destId="{FBAEE2A3-CBCF-4049-834E-79321F947961}" srcOrd="0" destOrd="0" presId="urn:microsoft.com/office/officeart/2008/layout/HorizontalMultiLevelHierarchy"/>
    <dgm:cxn modelId="{37E2C220-D34B-4B55-9C07-B835B0B368F3}" type="presParOf" srcId="{FBAEE2A3-CBCF-4049-834E-79321F947961}" destId="{E8FEA874-3829-4423-8B20-2A8B421A37D5}" srcOrd="0" destOrd="0" presId="urn:microsoft.com/office/officeart/2008/layout/HorizontalMultiLevelHierarchy"/>
    <dgm:cxn modelId="{68FE07EB-FCCB-4720-A05A-7E3838AFA153}" type="presParOf" srcId="{E8FEA874-3829-4423-8B20-2A8B421A37D5}" destId="{8CF6485E-3E9F-4B8B-9EBD-BAB9BD90DED2}" srcOrd="0" destOrd="0" presId="urn:microsoft.com/office/officeart/2008/layout/HorizontalMultiLevelHierarchy"/>
    <dgm:cxn modelId="{54182CF9-BADE-440F-AA17-3491B6B4AF37}" type="presOf" srcId="{6522539D-9DB3-4DA7-9721-C936709246BC}" destId="{8CF6485E-3E9F-4B8B-9EBD-BAB9BD90DED2}" srcOrd="0" destOrd="0" presId="urn:microsoft.com/office/officeart/2008/layout/HorizontalMultiLevelHierarchy"/>
    <dgm:cxn modelId="{36A61CF4-56EC-44F8-8DAF-8A53547D4617}" type="presParOf" srcId="{E8FEA874-3829-4423-8B20-2A8B421A37D5}" destId="{0AD84FB4-A9AC-4A77-AB41-130CF2ED138D}" srcOrd="1" destOrd="0" presId="urn:microsoft.com/office/officeart/2008/layout/HorizontalMultiLevelHierarchy"/>
    <dgm:cxn modelId="{4D56671F-CCA2-4C37-AA41-CA86F14E9186}" type="presParOf" srcId="{0AD84FB4-A9AC-4A77-AB41-130CF2ED138D}" destId="{786388C0-A9C6-47AC-B951-472C8E45A6CC}" srcOrd="0" destOrd="1" presId="urn:microsoft.com/office/officeart/2008/layout/HorizontalMultiLevelHierarchy"/>
    <dgm:cxn modelId="{6E4E9C2A-0628-4249-A41F-69239F8B0497}" type="presOf" srcId="{EEAD9925-C4A7-4F44-B6D5-42EC9CD55E07}" destId="{786388C0-A9C6-47AC-B951-472C8E45A6CC}" srcOrd="0" destOrd="0" presId="urn:microsoft.com/office/officeart/2008/layout/HorizontalMultiLevelHierarchy"/>
    <dgm:cxn modelId="{BEC7E992-969D-45F6-9326-69D85799E5D2}" type="presParOf" srcId="{786388C0-A9C6-47AC-B951-472C8E45A6CC}" destId="{414B3C9E-BF52-432E-B09F-EC4A80472462}" srcOrd="0" destOrd="0" presId="urn:microsoft.com/office/officeart/2008/layout/HorizontalMultiLevelHierarchy"/>
    <dgm:cxn modelId="{F0C53D99-C87B-4AF0-9DF8-E29BCB93D80E}" type="presOf" srcId="{EEAD9925-C4A7-4F44-B6D5-42EC9CD55E07}" destId="{414B3C9E-BF52-432E-B09F-EC4A80472462}" srcOrd="1" destOrd="0" presId="urn:microsoft.com/office/officeart/2008/layout/HorizontalMultiLevelHierarchy"/>
    <dgm:cxn modelId="{E343355B-0CEA-4065-A4F8-E3893BBFC726}" type="presParOf" srcId="{0AD84FB4-A9AC-4A77-AB41-130CF2ED138D}" destId="{4268B58E-1CFD-453A-987A-8FBC98BBE120}" srcOrd="1" destOrd="1" presId="urn:microsoft.com/office/officeart/2008/layout/HorizontalMultiLevelHierarchy"/>
    <dgm:cxn modelId="{FEE4A7A0-B3B4-4B69-91B3-668B7172E0CD}" type="presParOf" srcId="{4268B58E-1CFD-453A-987A-8FBC98BBE120}" destId="{F633DBEA-6FC1-4C2F-8C6E-A797AE0E0878}" srcOrd="0" destOrd="1" presId="urn:microsoft.com/office/officeart/2008/layout/HorizontalMultiLevelHierarchy"/>
    <dgm:cxn modelId="{164B6921-C88E-45E4-8074-086DD5EB500A}" type="presOf" srcId="{D1FEFF8A-9517-4962-9ED2-1D877C4B6A72}" destId="{F633DBEA-6FC1-4C2F-8C6E-A797AE0E0878}" srcOrd="0" destOrd="0" presId="urn:microsoft.com/office/officeart/2008/layout/HorizontalMultiLevelHierarchy"/>
    <dgm:cxn modelId="{2CB642B2-C673-4400-A031-2914FD6C176A}" type="presParOf" srcId="{4268B58E-1CFD-453A-987A-8FBC98BBE120}" destId="{BF60D80A-85CD-4B0F-A28F-8DC2E9398A07}" srcOrd="1" destOrd="1" presId="urn:microsoft.com/office/officeart/2008/layout/HorizontalMultiLevelHierarchy"/>
    <dgm:cxn modelId="{44D067B0-B49F-49E3-877D-3B7A589EEFA9}" type="presParOf" srcId="{0AD84FB4-A9AC-4A77-AB41-130CF2ED138D}" destId="{1F4F4804-ED64-4D77-8234-F54E319BABA9}" srcOrd="2" destOrd="1" presId="urn:microsoft.com/office/officeart/2008/layout/HorizontalMultiLevelHierarchy"/>
    <dgm:cxn modelId="{25A47280-3CAE-4E19-9B3A-160C1D2E1200}" type="presOf" srcId="{E27FCAE2-DE51-4776-BA47-F7B32271B35D}" destId="{1F4F4804-ED64-4D77-8234-F54E319BABA9}" srcOrd="0" destOrd="0" presId="urn:microsoft.com/office/officeart/2008/layout/HorizontalMultiLevelHierarchy"/>
    <dgm:cxn modelId="{4BF4931B-D921-4F71-9510-ACF842523F08}" type="presParOf" srcId="{1F4F4804-ED64-4D77-8234-F54E319BABA9}" destId="{6AA83652-63B3-46E0-B74F-B82E871726EB}" srcOrd="0" destOrd="2" presId="urn:microsoft.com/office/officeart/2008/layout/HorizontalMultiLevelHierarchy"/>
    <dgm:cxn modelId="{554831A5-822A-4584-A430-36C0DA9E12D9}" type="presOf" srcId="{E27FCAE2-DE51-4776-BA47-F7B32271B35D}" destId="{6AA83652-63B3-46E0-B74F-B82E871726EB}" srcOrd="1" destOrd="0" presId="urn:microsoft.com/office/officeart/2008/layout/HorizontalMultiLevelHierarchy"/>
    <dgm:cxn modelId="{A3E62046-0C69-4AF7-ACF9-F5D2AB5994E3}" type="presParOf" srcId="{0AD84FB4-A9AC-4A77-AB41-130CF2ED138D}" destId="{C9D4072D-CDDA-41A1-8EBE-9CFF5C99A75A}" srcOrd="3" destOrd="1" presId="urn:microsoft.com/office/officeart/2008/layout/HorizontalMultiLevelHierarchy"/>
    <dgm:cxn modelId="{1786C165-D41F-43BE-BACA-45FD8F9F8C0A}" type="presParOf" srcId="{C9D4072D-CDDA-41A1-8EBE-9CFF5C99A75A}" destId="{242A41C6-5D16-4A98-B933-0DE624157754}" srcOrd="0" destOrd="3" presId="urn:microsoft.com/office/officeart/2008/layout/HorizontalMultiLevelHierarchy"/>
    <dgm:cxn modelId="{2EEE6EAD-ABAC-4778-8938-A282EDFF5ABA}" type="presOf" srcId="{FF72B872-2AEA-4EA8-976C-B90F0AD025A6}" destId="{242A41C6-5D16-4A98-B933-0DE624157754}" srcOrd="0" destOrd="0" presId="urn:microsoft.com/office/officeart/2008/layout/HorizontalMultiLevelHierarchy"/>
    <dgm:cxn modelId="{35D44002-2EC6-40E8-8DCC-87F9436910DA}" type="presParOf" srcId="{C9D4072D-CDDA-41A1-8EBE-9CFF5C99A75A}" destId="{6705D4D2-32CD-4F93-9448-13C230F6CC64}" srcOrd="1" destOrd="3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4F4804-ED64-4D77-8234-F54E319BABA9}">
      <dsp:nvSpPr>
        <dsp:cNvPr id="0" name=""/>
        <dsp:cNvSpPr/>
      </dsp:nvSpPr>
      <dsp:spPr>
        <a:xfrm>
          <a:off x="1984362" y="2106185"/>
          <a:ext cx="545584" cy="11895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72792" y="0"/>
              </a:lnTo>
              <a:lnTo>
                <a:pt x="272792" y="1189592"/>
              </a:lnTo>
              <a:lnTo>
                <a:pt x="545584" y="118959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24436" y="2668263"/>
        <a:ext cx="65436" cy="65436"/>
      </dsp:txXfrm>
    </dsp:sp>
    <dsp:sp modelId="{786388C0-A9C6-47AC-B951-472C8E45A6CC}">
      <dsp:nvSpPr>
        <dsp:cNvPr id="0" name=""/>
        <dsp:cNvSpPr/>
      </dsp:nvSpPr>
      <dsp:spPr>
        <a:xfrm>
          <a:off x="1984362" y="704971"/>
          <a:ext cx="530227" cy="1401213"/>
        </a:xfrm>
        <a:custGeom>
          <a:avLst/>
          <a:gdLst/>
          <a:ahLst/>
          <a:cxnLst/>
          <a:rect l="0" t="0" r="0" b="0"/>
          <a:pathLst>
            <a:path>
              <a:moveTo>
                <a:pt x="0" y="1401213"/>
              </a:moveTo>
              <a:lnTo>
                <a:pt x="265113" y="1401213"/>
              </a:lnTo>
              <a:lnTo>
                <a:pt x="265113" y="0"/>
              </a:lnTo>
              <a:lnTo>
                <a:pt x="530227" y="0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2212022" y="1368124"/>
        <a:ext cx="74908" cy="74908"/>
      </dsp:txXfrm>
    </dsp:sp>
    <dsp:sp modelId="{8CF6485E-3E9F-4B8B-9EBD-BAB9BD90DED2}">
      <dsp:nvSpPr>
        <dsp:cNvPr id="0" name=""/>
        <dsp:cNvSpPr/>
      </dsp:nvSpPr>
      <dsp:spPr>
        <a:xfrm rot="16200000">
          <a:off x="-521997" y="1706010"/>
          <a:ext cx="4212371" cy="800350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1115" tIns="31115" rIns="31115" bIns="3111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4900" kern="1200" dirty="0"/>
            <a:t>EBSCO</a:t>
          </a:r>
          <a:r>
            <a:rPr lang="zh-CN" altLang="en-US" sz="4900" kern="1200" dirty="0"/>
            <a:t>数据库</a:t>
          </a:r>
        </a:p>
      </dsp:txBody>
      <dsp:txXfrm>
        <a:off x="-521997" y="1706010"/>
        <a:ext cx="4212371" cy="800350"/>
      </dsp:txXfrm>
    </dsp:sp>
    <dsp:sp modelId="{F633DBEA-6FC1-4C2F-8C6E-A797AE0E0878}">
      <dsp:nvSpPr>
        <dsp:cNvPr id="0" name=""/>
        <dsp:cNvSpPr/>
      </dsp:nvSpPr>
      <dsp:spPr>
        <a:xfrm>
          <a:off x="2514590" y="304796"/>
          <a:ext cx="2625149" cy="8003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500" b="0" u="none" kern="1200" dirty="0"/>
            <a:t>EBSCO</a:t>
          </a:r>
          <a:r>
            <a:rPr lang="zh-CN" altLang="en-US" sz="2500" b="0" u="none" kern="1200" dirty="0"/>
            <a:t>综合学科检索平台</a:t>
          </a:r>
          <a:endParaRPr lang="zh-CN" altLang="en-US" sz="2500" kern="1200" dirty="0"/>
        </a:p>
      </dsp:txBody>
      <dsp:txXfrm>
        <a:off x="2514590" y="304796"/>
        <a:ext cx="2625149" cy="800350"/>
      </dsp:txXfrm>
    </dsp:sp>
    <dsp:sp modelId="{242A41C6-5D16-4A98-B933-0DE624157754}">
      <dsp:nvSpPr>
        <dsp:cNvPr id="0" name=""/>
        <dsp:cNvSpPr/>
      </dsp:nvSpPr>
      <dsp:spPr>
        <a:xfrm>
          <a:off x="2529947" y="2895603"/>
          <a:ext cx="2625149" cy="80035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商管财经类全文数据库</a:t>
          </a:r>
        </a:p>
      </dsp:txBody>
      <dsp:txXfrm>
        <a:off x="2529947" y="2895603"/>
        <a:ext cx="2625149" cy="8003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type="rect" r:blip="" rot="270">
                  <dgm:adjLst/>
                </dgm:shape>
              </dgm:if>
              <dgm:else name="Name11">
                <dgm:shape xmlns:r="http://schemas.openxmlformats.org/officeDocument/2006/relationships" type="rect" r:blip="" rot="90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microsoft.com/office/2007/relationships/diagramDrawing" Target="../diagrams/drawin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3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>
            <a:off x="7907673" y="0"/>
            <a:ext cx="4284327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14400" y="2057400"/>
            <a:ext cx="59538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EBSCO</a:t>
            </a:r>
            <a:r>
              <a:rPr lang="zh-CN" altLang="en-US" sz="44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数据库使用指南</a:t>
            </a:r>
            <a:endParaRPr lang="zh-CN" altLang="en-US" sz="44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14400" y="3048000"/>
            <a:ext cx="58674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1915924" y="3244334"/>
            <a:ext cx="395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HOW TO USE EBSCO DATABASES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242" y="1828800"/>
            <a:ext cx="6164969" cy="42757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679055" y="2057400"/>
            <a:ext cx="1083945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8859017" y="2057400"/>
            <a:ext cx="685800" cy="26556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左 6"/>
          <p:cNvSpPr/>
          <p:nvPr/>
        </p:nvSpPr>
        <p:spPr>
          <a:xfrm rot="20496000">
            <a:off x="7109285" y="2388110"/>
            <a:ext cx="614556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939047" y="2566400"/>
            <a:ext cx="22621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可旋转，下载及打印</a:t>
            </a:r>
            <a:endParaRPr lang="en-US" altLang="zh-CN" dirty="0"/>
          </a:p>
          <a:p>
            <a:r>
              <a:rPr lang="zh-CN" altLang="en-US" dirty="0"/>
              <a:t>该篇文章</a:t>
            </a:r>
            <a:endParaRPr lang="zh-CN" altLang="en-US" dirty="0"/>
          </a:p>
        </p:txBody>
      </p:sp>
      <p:sp>
        <p:nvSpPr>
          <p:cNvPr id="13" name="箭头: 右 12"/>
          <p:cNvSpPr/>
          <p:nvPr/>
        </p:nvSpPr>
        <p:spPr>
          <a:xfrm>
            <a:off x="9448800" y="2889565"/>
            <a:ext cx="457200" cy="49566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26360" y="2782111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工具栏，可打印，</a:t>
            </a:r>
            <a:endParaRPr lang="en-US" altLang="zh-CN" dirty="0"/>
          </a:p>
          <a:p>
            <a:r>
              <a:rPr lang="zh-CN" altLang="en-US" dirty="0"/>
              <a:t>电邮，引用该篇</a:t>
            </a:r>
            <a:endParaRPr lang="en-US" altLang="zh-CN" dirty="0"/>
          </a:p>
          <a:p>
            <a:r>
              <a:rPr lang="zh-CN" altLang="en-US" dirty="0"/>
              <a:t>文章等。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10363200" cy="3558826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1049000" y="3733800"/>
            <a:ext cx="457200" cy="457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066800" y="2133600"/>
            <a:ext cx="16002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下 14"/>
          <p:cNvSpPr/>
          <p:nvPr/>
        </p:nvSpPr>
        <p:spPr>
          <a:xfrm rot="5400000">
            <a:off x="10761659" y="3952236"/>
            <a:ext cx="304800" cy="354187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680039" y="400633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引用按钮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949795" y="223281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选择自己需要的引文格式</a:t>
            </a:r>
            <a:endParaRPr lang="zh-CN" altLang="en-US" dirty="0"/>
          </a:p>
        </p:txBody>
      </p:sp>
      <p:sp>
        <p:nvSpPr>
          <p:cNvPr id="18" name="箭头: 右 17"/>
          <p:cNvSpPr/>
          <p:nvPr/>
        </p:nvSpPr>
        <p:spPr>
          <a:xfrm>
            <a:off x="2590800" y="2286000"/>
            <a:ext cx="3048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2133600"/>
            <a:ext cx="10363200" cy="355882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66800" y="4724400"/>
            <a:ext cx="2286000" cy="6858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/>
          <p:cNvSpPr/>
          <p:nvPr/>
        </p:nvSpPr>
        <p:spPr>
          <a:xfrm>
            <a:off x="3200400" y="4953000"/>
            <a:ext cx="2057400" cy="3810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3974" y="4038600"/>
            <a:ext cx="6320290" cy="225918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483181" y="469796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点击导出引文</a:t>
            </a:r>
            <a:endParaRPr lang="zh-CN" altLang="en-US" dirty="0"/>
          </a:p>
        </p:txBody>
      </p:sp>
      <p:sp>
        <p:nvSpPr>
          <p:cNvPr id="14" name="箭头: 右 13"/>
          <p:cNvSpPr/>
          <p:nvPr/>
        </p:nvSpPr>
        <p:spPr>
          <a:xfrm>
            <a:off x="6096000" y="5856113"/>
            <a:ext cx="609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705600" y="578574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选择自己需要的格式，点击“保存”即可</a:t>
            </a: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-47575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0" y="5334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三、搜索小技巧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71600"/>
            <a:ext cx="7263526" cy="4305554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7696200" y="2971800"/>
            <a:ext cx="762000" cy="6096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610600" y="2286000"/>
            <a:ext cx="357129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截词符号 </a:t>
            </a:r>
            <a:r>
              <a:rPr lang="en-US" altLang="zh-CN" dirty="0"/>
              <a:t>* </a:t>
            </a:r>
            <a:r>
              <a:rPr lang="zh-CN" altLang="en-US" dirty="0"/>
              <a:t>用于搜索变形体</a:t>
            </a:r>
            <a:endParaRPr lang="en-US" altLang="zh-CN" dirty="0"/>
          </a:p>
          <a:p>
            <a:r>
              <a:rPr lang="zh-CN" altLang="en-US" dirty="0"/>
              <a:t>例如搜索“</a:t>
            </a:r>
            <a:r>
              <a:rPr lang="en-US" altLang="zh-CN" dirty="0"/>
              <a:t>environment* effects</a:t>
            </a:r>
            <a:r>
              <a:rPr lang="zh-CN" altLang="en-US" dirty="0"/>
              <a:t>”</a:t>
            </a:r>
            <a:endParaRPr lang="en-US" altLang="zh-CN" dirty="0"/>
          </a:p>
          <a:p>
            <a:r>
              <a:rPr lang="zh-CN" altLang="en-US" dirty="0"/>
              <a:t>结果中既会出现</a:t>
            </a:r>
            <a:r>
              <a:rPr lang="en-US" altLang="zh-CN" dirty="0"/>
              <a:t>environment</a:t>
            </a:r>
            <a:endParaRPr lang="en-US" altLang="zh-CN" dirty="0"/>
          </a:p>
          <a:p>
            <a:r>
              <a:rPr lang="en-US" altLang="zh-CN" dirty="0"/>
              <a:t>effects</a:t>
            </a:r>
            <a:r>
              <a:rPr lang="zh-CN" altLang="en-US" dirty="0"/>
              <a:t>，也会出现</a:t>
            </a:r>
            <a:r>
              <a:rPr lang="en-US" altLang="zh-CN" dirty="0"/>
              <a:t>environmental</a:t>
            </a:r>
            <a:endParaRPr lang="en-US" altLang="zh-CN" dirty="0"/>
          </a:p>
          <a:p>
            <a:r>
              <a:rPr lang="en-US" altLang="zh-CN" dirty="0"/>
              <a:t>effects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搜索范围更全面</a:t>
            </a: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单复数也适用于这个小技巧</a:t>
            </a:r>
            <a:endParaRPr lang="en-US" altLang="zh-CN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-47575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0" y="5334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三、搜索小技巧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676400"/>
            <a:ext cx="6096000" cy="3672637"/>
          </a:xfrm>
          <a:prstGeom prst="rect">
            <a:avLst/>
          </a:prstGeom>
        </p:spPr>
      </p:pic>
      <p:sp>
        <p:nvSpPr>
          <p:cNvPr id="8" name="箭头: 右 7"/>
          <p:cNvSpPr/>
          <p:nvPr/>
        </p:nvSpPr>
        <p:spPr>
          <a:xfrm>
            <a:off x="7048500" y="3124200"/>
            <a:ext cx="685800" cy="5334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848600" y="2652236"/>
            <a:ext cx="4078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在关键词上加上</a:t>
            </a:r>
            <a:r>
              <a:rPr lang="en-US" altLang="zh-CN" dirty="0"/>
              <a:t>””</a:t>
            </a:r>
            <a:r>
              <a:rPr lang="zh-CN" altLang="en-US" dirty="0"/>
              <a:t>，用来搜固定短语</a:t>
            </a:r>
            <a:endParaRPr lang="en-US" altLang="zh-CN" dirty="0"/>
          </a:p>
          <a:p>
            <a:r>
              <a:rPr lang="zh-CN" altLang="en-US" dirty="0"/>
              <a:t>例如，搜索</a:t>
            </a:r>
            <a:r>
              <a:rPr lang="en-US" altLang="zh-CN" dirty="0"/>
              <a:t>”environmental effects”</a:t>
            </a:r>
            <a:endParaRPr lang="en-US" altLang="zh-CN" dirty="0"/>
          </a:p>
          <a:p>
            <a:r>
              <a:rPr lang="zh-CN" altLang="en-US" dirty="0"/>
              <a:t>结果都是包含</a:t>
            </a:r>
            <a:r>
              <a:rPr lang="en-US" altLang="zh-CN" dirty="0"/>
              <a:t>environmental effects</a:t>
            </a:r>
            <a:r>
              <a:rPr lang="zh-CN" altLang="en-US" dirty="0"/>
              <a:t>这个</a:t>
            </a:r>
            <a:endParaRPr lang="en-US" altLang="zh-CN" dirty="0"/>
          </a:p>
          <a:p>
            <a:r>
              <a:rPr lang="zh-CN" altLang="en-US" dirty="0"/>
              <a:t>固定短语的，而不会是可能包含</a:t>
            </a:r>
            <a:endParaRPr lang="en-US" altLang="zh-CN" dirty="0"/>
          </a:p>
          <a:p>
            <a:r>
              <a:rPr lang="en-US" altLang="zh-CN" dirty="0"/>
              <a:t>environmental</a:t>
            </a:r>
            <a:r>
              <a:rPr lang="zh-CN" altLang="en-US" dirty="0"/>
              <a:t>或</a:t>
            </a:r>
            <a:r>
              <a:rPr lang="en-US" altLang="zh-CN" dirty="0"/>
              <a:t>effects</a:t>
            </a:r>
            <a:r>
              <a:rPr lang="zh-CN" altLang="en-US" dirty="0"/>
              <a:t>关键词的结果。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-47575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0" y="5334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三、搜索小技巧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63" y="1447800"/>
            <a:ext cx="5509625" cy="41098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箭头: 右 5"/>
          <p:cNvSpPr/>
          <p:nvPr/>
        </p:nvSpPr>
        <p:spPr>
          <a:xfrm>
            <a:off x="5867400" y="1981200"/>
            <a:ext cx="5334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523752" y="1886634"/>
            <a:ext cx="52148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在搜索的关键词后加上</a:t>
            </a:r>
            <a:r>
              <a:rPr lang="en-US" altLang="zh-CN" b="1" dirty="0"/>
              <a:t>and FM T</a:t>
            </a:r>
            <a:r>
              <a:rPr lang="zh-CN" altLang="en-US" dirty="0"/>
              <a:t>，搜出的结果都是</a:t>
            </a:r>
            <a:endParaRPr lang="en-US" altLang="zh-CN" dirty="0"/>
          </a:p>
          <a:p>
            <a:r>
              <a:rPr lang="zh-CN" altLang="en-US" dirty="0"/>
              <a:t>包含</a:t>
            </a:r>
            <a:r>
              <a:rPr lang="en-US" altLang="zh-CN" dirty="0"/>
              <a:t>HTML</a:t>
            </a:r>
            <a:r>
              <a:rPr lang="zh-CN" altLang="en-US" dirty="0"/>
              <a:t>全文的</a:t>
            </a:r>
            <a:endParaRPr lang="zh-CN" altLang="en-US" dirty="0"/>
          </a:p>
        </p:txBody>
      </p:sp>
      <p:sp>
        <p:nvSpPr>
          <p:cNvPr id="11" name="箭头: 右 10"/>
          <p:cNvSpPr/>
          <p:nvPr/>
        </p:nvSpPr>
        <p:spPr>
          <a:xfrm rot="631486">
            <a:off x="2766574" y="3589326"/>
            <a:ext cx="9906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8485" y="2820444"/>
            <a:ext cx="4889963" cy="37597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6000"/>
              </a:srgbClr>
            </a:outerShdw>
          </a:effectLst>
        </p:spPr>
      </p:pic>
      <p:sp>
        <p:nvSpPr>
          <p:cNvPr id="13" name="矩形 12"/>
          <p:cNvSpPr/>
          <p:nvPr/>
        </p:nvSpPr>
        <p:spPr>
          <a:xfrm>
            <a:off x="4648200" y="2971800"/>
            <a:ext cx="1752600" cy="457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48200" y="4318816"/>
            <a:ext cx="2819400" cy="45720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右 14"/>
          <p:cNvSpPr/>
          <p:nvPr/>
        </p:nvSpPr>
        <p:spPr>
          <a:xfrm>
            <a:off x="6318115" y="3059323"/>
            <a:ext cx="304800" cy="35237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/>
          <p:cNvSpPr/>
          <p:nvPr/>
        </p:nvSpPr>
        <p:spPr>
          <a:xfrm>
            <a:off x="7384915" y="4371229"/>
            <a:ext cx="304800" cy="352374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6612098" y="30784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可对文章进行翻译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682179" y="4380744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还有文章的真人发音音频，三种口音可选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-47575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572000" y="533400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三、搜索小技巧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600200"/>
            <a:ext cx="7238381" cy="3581400"/>
          </a:xfrm>
          <a:prstGeom prst="rect">
            <a:avLst/>
          </a:prstGeom>
        </p:spPr>
      </p:pic>
      <p:sp>
        <p:nvSpPr>
          <p:cNvPr id="6" name="箭头: 右 5"/>
          <p:cNvSpPr/>
          <p:nvPr/>
        </p:nvSpPr>
        <p:spPr>
          <a:xfrm>
            <a:off x="7772400" y="3162300"/>
            <a:ext cx="838200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763000" y="2603837"/>
            <a:ext cx="297934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在搜索的关键词后加上</a:t>
            </a:r>
            <a:endParaRPr lang="en-US" altLang="zh-CN" dirty="0"/>
          </a:p>
          <a:p>
            <a:r>
              <a:rPr lang="en-US" altLang="zh-CN" dirty="0"/>
              <a:t>DT 7</a:t>
            </a:r>
            <a:r>
              <a:rPr lang="zh-CN" altLang="en-US" dirty="0"/>
              <a:t>，即为最近</a:t>
            </a:r>
            <a:r>
              <a:rPr lang="en-US" altLang="zh-CN" dirty="0"/>
              <a:t>7</a:t>
            </a:r>
            <a:r>
              <a:rPr lang="zh-CN" altLang="en-US" dirty="0"/>
              <a:t>天发表</a:t>
            </a:r>
            <a:endParaRPr lang="en-US" altLang="zh-CN" dirty="0"/>
          </a:p>
          <a:p>
            <a:r>
              <a:rPr lang="zh-CN" altLang="en-US" dirty="0"/>
              <a:t>的文献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7</a:t>
            </a:r>
            <a:r>
              <a:rPr lang="zh-CN" altLang="en-US" dirty="0"/>
              <a:t>可改为你想搜索的时间</a:t>
            </a:r>
            <a:endParaRPr lang="en-US" altLang="zh-CN" dirty="0"/>
          </a:p>
          <a:p>
            <a:r>
              <a:rPr lang="zh-CN" altLang="en-US" dirty="0"/>
              <a:t>范围的数字，例如：</a:t>
            </a:r>
            <a:r>
              <a:rPr lang="en-US" altLang="zh-CN" dirty="0"/>
              <a:t>DT15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或</a:t>
            </a:r>
            <a:r>
              <a:rPr lang="en-US" altLang="zh-CN" dirty="0"/>
              <a:t>DT 30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62200" y="1981200"/>
            <a:ext cx="18774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多谢！</a:t>
            </a:r>
            <a:endParaRPr lang="zh-CN" altLang="en-US" sz="4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4191000"/>
            <a:ext cx="1744663" cy="202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276600" y="1562100"/>
            <a:ext cx="3603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① 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EBSCO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数据库介绍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276600" y="2533671"/>
            <a:ext cx="20858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② 如何搜索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76600" y="3505229"/>
            <a:ext cx="24449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③ 搜索小技巧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810000" y="531248"/>
            <a:ext cx="4905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EBSCO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数据库介绍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1637246" y="1676400"/>
          <a:ext cx="6318555" cy="4212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文本框 19"/>
          <p:cNvSpPr txBox="1"/>
          <p:nvPr/>
        </p:nvSpPr>
        <p:spPr>
          <a:xfrm>
            <a:off x="7239000" y="4160385"/>
            <a:ext cx="45704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涵盖领域包含如金融、银行、国际贸易、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商业管理、市场营销、投资报告、房地产、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产业报导、经济评论、经济学、企业经营、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财务金融、能源管理、信息管理、知识管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理、工业工程管理、保险、法律、税收、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电信通讯等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239000" y="1513466"/>
            <a:ext cx="480131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涵盖领域包含如社会科学、教育、法律、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医学、语言学、人文、工程技术、工商经济、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信息科技、通讯传播、生物科学、教育、公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共管理、社会科学、历史学、计算机、科学、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传播学、法律、军事、文化、健康卫生医疗、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宗教与神学、生物科学、艺术、视觉传达、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表演艺术、心理学、哲学、妇女研究、各国文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学等学术研究领域。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箭头: 右 21"/>
          <p:cNvSpPr/>
          <p:nvPr/>
        </p:nvSpPr>
        <p:spPr>
          <a:xfrm>
            <a:off x="6934200" y="22860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箭头: 右 22"/>
          <p:cNvSpPr/>
          <p:nvPr/>
        </p:nvSpPr>
        <p:spPr>
          <a:xfrm>
            <a:off x="6934200" y="4876800"/>
            <a:ext cx="3048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1371600"/>
            <a:ext cx="7251700" cy="45212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箭头: 右 6"/>
          <p:cNvSpPr/>
          <p:nvPr/>
        </p:nvSpPr>
        <p:spPr>
          <a:xfrm>
            <a:off x="7467351" y="3276600"/>
            <a:ext cx="639127" cy="5715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29668" y="3377803"/>
            <a:ext cx="27000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根据自己要查找的</a:t>
            </a:r>
            <a:r>
              <a:rPr lang="zh-CN" altLang="en-US" b="1" dirty="0">
                <a:hlinkClick r:id="rId4" action="ppaction://hlinksldjump"/>
              </a:rPr>
              <a:t>分类</a:t>
            </a:r>
            <a:r>
              <a:rPr lang="zh-CN" altLang="en-US" dirty="0"/>
              <a:t>，</a:t>
            </a:r>
            <a:endParaRPr lang="zh-CN" altLang="en-US" dirty="0"/>
          </a:p>
          <a:p>
            <a:r>
              <a:rPr lang="zh-CN" altLang="en-US" dirty="0"/>
              <a:t>选择不同的搜索平台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653" y="2057400"/>
            <a:ext cx="6546147" cy="1615580"/>
          </a:xfrm>
          <a:prstGeom prst="rect">
            <a:avLst/>
          </a:prstGeom>
        </p:spPr>
      </p:pic>
      <p:sp>
        <p:nvSpPr>
          <p:cNvPr id="10" name="箭头: 下 9"/>
          <p:cNvSpPr/>
          <p:nvPr/>
        </p:nvSpPr>
        <p:spPr>
          <a:xfrm>
            <a:off x="4648200" y="3019606"/>
            <a:ext cx="914400" cy="6858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048000" y="3962400"/>
            <a:ext cx="476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在搜索框内输入关键字，例如“</a:t>
            </a:r>
            <a:r>
              <a:rPr lang="en-US" altLang="zh-CN" dirty="0"/>
              <a:t>engineering</a:t>
            </a:r>
            <a:r>
              <a:rPr lang="zh-CN" altLang="en-US" dirty="0"/>
              <a:t>”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204" y="1367639"/>
            <a:ext cx="6287045" cy="35131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267200" y="2514600"/>
            <a:ext cx="4114800" cy="2133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下 6"/>
          <p:cNvSpPr/>
          <p:nvPr/>
        </p:nvSpPr>
        <p:spPr>
          <a:xfrm>
            <a:off x="6705600" y="4343400"/>
            <a:ext cx="973455" cy="4572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334000" y="5105400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系统会根据键入的关键词完成自动拼写，</a:t>
            </a:r>
            <a:endParaRPr lang="en-US" altLang="zh-CN" dirty="0"/>
          </a:p>
          <a:p>
            <a:r>
              <a:rPr lang="zh-CN" altLang="en-US" dirty="0"/>
              <a:t>可在下拉框中直接选择需要的关键词</a:t>
            </a:r>
            <a:endParaRPr lang="zh-CN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645" y="1562100"/>
            <a:ext cx="9029377" cy="3238500"/>
          </a:xfrm>
          <a:prstGeom prst="rect">
            <a:avLst/>
          </a:prstGeom>
        </p:spPr>
      </p:pic>
      <p:sp>
        <p:nvSpPr>
          <p:cNvPr id="10" name="箭头: 下 9"/>
          <p:cNvSpPr/>
          <p:nvPr/>
        </p:nvSpPr>
        <p:spPr>
          <a:xfrm>
            <a:off x="6019800" y="4419600"/>
            <a:ext cx="1066800" cy="60960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498791" y="5334000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搜索出结果，可直接在文章上点击查看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371600"/>
            <a:ext cx="7245925" cy="496630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105400" y="2895600"/>
            <a:ext cx="1096327" cy="344230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3189051" y="2895599"/>
            <a:ext cx="1096327" cy="4572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箭头: 右 6"/>
          <p:cNvSpPr/>
          <p:nvPr/>
        </p:nvSpPr>
        <p:spPr>
          <a:xfrm>
            <a:off x="6201727" y="4572000"/>
            <a:ext cx="580073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/>
          <p:cNvSpPr/>
          <p:nvPr/>
        </p:nvSpPr>
        <p:spPr>
          <a:xfrm rot="5400000">
            <a:off x="3404852" y="3414237"/>
            <a:ext cx="580073" cy="457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747048" y="46482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关于该篇文章的介绍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2945191" y="4096671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点击查看该篇</a:t>
            </a:r>
            <a:endParaRPr lang="en-US" altLang="zh-CN" dirty="0"/>
          </a:p>
          <a:p>
            <a:r>
              <a:rPr lang="zh-CN" altLang="en-US" dirty="0"/>
              <a:t>文章的全文</a:t>
            </a:r>
            <a:endParaRPr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/>
          <a:srcRect l="66143"/>
          <a:stretch>
            <a:fillRect/>
          </a:stretch>
        </p:blipFill>
        <p:spPr>
          <a:xfrm rot="10800000">
            <a:off x="0" y="0"/>
            <a:ext cx="1951749" cy="3124200"/>
          </a:xfrm>
          <a:prstGeom prst="rect">
            <a:avLst/>
          </a:prstGeom>
          <a:effectLst>
            <a:reflection blurRad="12700" stA="82000" endPos="22000" dist="25400" dir="5400000" sy="-100000" algn="bl" rotWithShape="0"/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77000"/>
            <a:ext cx="1987245" cy="20646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24400" y="609600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二、如何搜索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532917"/>
            <a:ext cx="8413631" cy="4572000"/>
          </a:xfrm>
          <a:prstGeom prst="rect">
            <a:avLst/>
          </a:prstGeom>
        </p:spPr>
      </p:pic>
      <p:sp>
        <p:nvSpPr>
          <p:cNvPr id="10" name="箭头: 右 9"/>
          <p:cNvSpPr/>
          <p:nvPr/>
        </p:nvSpPr>
        <p:spPr>
          <a:xfrm>
            <a:off x="9448800" y="3429000"/>
            <a:ext cx="838200" cy="838200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439400" y="3429000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可在线查看</a:t>
            </a:r>
            <a:endParaRPr lang="en-US" altLang="zh-CN" dirty="0"/>
          </a:p>
          <a:p>
            <a:r>
              <a:rPr lang="zh-CN" altLang="en-US" dirty="0"/>
              <a:t>文章的全文</a:t>
            </a:r>
            <a:endParaRPr lang="en-US" altLang="zh-CN" dirty="0"/>
          </a:p>
          <a:p>
            <a:r>
              <a:rPr lang="zh-CN" altLang="en-US" dirty="0"/>
              <a:t>内容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945</Words>
  <Application>WPS 演示</Application>
  <PresentationFormat>宽屏</PresentationFormat>
  <Paragraphs>121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Mandy Gao</dc:creator>
  <cp:lastModifiedBy>Silver  sky</cp:lastModifiedBy>
  <cp:revision>51</cp:revision>
  <dcterms:created xsi:type="dcterms:W3CDTF">2006-08-16T00:00:00Z</dcterms:created>
  <dcterms:modified xsi:type="dcterms:W3CDTF">2021-05-25T13:48:47Z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A6D15FD0ACA24075A86A40542F7120B0</vt:lpwstr>
  </property>
  <property fmtid="{D5CDD505-2E9C-101B-9397-08002B2CF9AE}" pid="3" name="KSOProductBuildVer">
    <vt:lpwstr>2052-11.1.0.10495</vt:lpwstr>
  </property>
</Properties>
</file>