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5"/>
  </p:notesMasterIdLst>
  <p:sldIdLst>
    <p:sldId id="256" r:id="rId2"/>
    <p:sldId id="261" r:id="rId3"/>
    <p:sldId id="287" r:id="rId4"/>
    <p:sldId id="370" r:id="rId5"/>
    <p:sldId id="371" r:id="rId6"/>
    <p:sldId id="368" r:id="rId7"/>
    <p:sldId id="292" r:id="rId8"/>
    <p:sldId id="341" r:id="rId9"/>
    <p:sldId id="366" r:id="rId10"/>
    <p:sldId id="383" r:id="rId11"/>
    <p:sldId id="373" r:id="rId12"/>
    <p:sldId id="344" r:id="rId13"/>
    <p:sldId id="348" r:id="rId14"/>
    <p:sldId id="349" r:id="rId15"/>
    <p:sldId id="382" r:id="rId16"/>
    <p:sldId id="346" r:id="rId17"/>
    <p:sldId id="351" r:id="rId18"/>
    <p:sldId id="375" r:id="rId19"/>
    <p:sldId id="376" r:id="rId20"/>
    <p:sldId id="377" r:id="rId21"/>
    <p:sldId id="356" r:id="rId22"/>
    <p:sldId id="378" r:id="rId23"/>
    <p:sldId id="359" r:id="rId24"/>
    <p:sldId id="361" r:id="rId25"/>
    <p:sldId id="367" r:id="rId26"/>
    <p:sldId id="379" r:id="rId27"/>
    <p:sldId id="313" r:id="rId28"/>
    <p:sldId id="314" r:id="rId29"/>
    <p:sldId id="315" r:id="rId30"/>
    <p:sldId id="365" r:id="rId31"/>
    <p:sldId id="389" r:id="rId32"/>
    <p:sldId id="387" r:id="rId33"/>
    <p:sldId id="262" r:id="rId34"/>
  </p:sldIdLst>
  <p:sldSz cx="9144000" cy="5715000" type="screen16x10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965E62"/>
    <a:srgbClr val="111111"/>
    <a:srgbClr val="939C64"/>
    <a:srgbClr val="7C7C7C"/>
    <a:srgbClr val="F92515"/>
    <a:srgbClr val="93823B"/>
    <a:srgbClr val="45C95B"/>
    <a:srgbClr val="C1CF3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6" autoAdjust="0"/>
    <p:restoredTop sz="94660"/>
  </p:normalViewPr>
  <p:slideViewPr>
    <p:cSldViewPr>
      <p:cViewPr varScale="1">
        <p:scale>
          <a:sx n="100" d="100"/>
          <a:sy n="100" d="100"/>
        </p:scale>
        <p:origin x="-654" y="-9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image" Target="../media/image7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E9EAE-CA55-4163-97D4-DD720F84C23D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B8DB5FA-7CFB-4FC8-A326-61B135B8429F}">
      <dgm:prSet custT="1"/>
      <dgm:spPr>
        <a:blipFill rotWithShape="0">
          <a:blip xmlns:r="http://schemas.openxmlformats.org/officeDocument/2006/relationships" r:embed="rId1"/>
          <a:tile tx="0" ty="0" sx="80000" sy="80000" flip="none" algn="tl"/>
        </a:blipFill>
      </dgm:spPr>
      <dgm:t>
        <a:bodyPr/>
        <a:lstStyle/>
        <a:p>
          <a:pPr algn="ctr" rtl="0"/>
          <a:r>
            <a:rPr lang="zh-CN" altLang="en-US" sz="3200" b="1" dirty="0" smtClean="0">
              <a:latin typeface="华文行楷" pitchFamily="2" charset="-122"/>
              <a:ea typeface="华文行楷" pitchFamily="2" charset="-122"/>
            </a:rPr>
            <a:t>主题活动</a:t>
          </a:r>
          <a:endParaRPr lang="zh-CN" altLang="en-US" sz="3200" b="1" dirty="0">
            <a:latin typeface="华文行楷" pitchFamily="2" charset="-122"/>
            <a:ea typeface="华文行楷" pitchFamily="2" charset="-122"/>
          </a:endParaRPr>
        </a:p>
      </dgm:t>
    </dgm:pt>
    <dgm:pt modelId="{EC0790E4-F334-48E9-B6AF-2695E72F5EFC}" type="parTrans" cxnId="{6D3B5781-3813-4234-8CFC-6C5863BC81C7}">
      <dgm:prSet/>
      <dgm:spPr/>
      <dgm:t>
        <a:bodyPr/>
        <a:lstStyle/>
        <a:p>
          <a:pPr algn="l"/>
          <a:endParaRPr lang="zh-CN" altLang="en-US" sz="1800">
            <a:latin typeface="华文行楷" pitchFamily="2" charset="-122"/>
            <a:ea typeface="华文行楷" pitchFamily="2" charset="-122"/>
          </a:endParaRPr>
        </a:p>
      </dgm:t>
    </dgm:pt>
    <dgm:pt modelId="{EB6E20D9-EF14-47C8-A4EA-A3482A8CE3C2}" type="sibTrans" cxnId="{6D3B5781-3813-4234-8CFC-6C5863BC81C7}">
      <dgm:prSet/>
      <dgm:spPr/>
      <dgm:t>
        <a:bodyPr/>
        <a:lstStyle/>
        <a:p>
          <a:pPr algn="l"/>
          <a:endParaRPr lang="zh-CN" altLang="en-US" sz="1800">
            <a:latin typeface="华文行楷" pitchFamily="2" charset="-122"/>
            <a:ea typeface="华文行楷" pitchFamily="2" charset="-122"/>
          </a:endParaRPr>
        </a:p>
      </dgm:t>
    </dgm:pt>
    <dgm:pt modelId="{C974C87A-A36F-43E8-B501-8CB7C70D9CC6}">
      <dgm:prSet custT="1"/>
      <dgm:spPr>
        <a:blipFill dpi="0" rotWithShape="0">
          <a:blip xmlns:r="http://schemas.openxmlformats.org/officeDocument/2006/relationships" r:embed="rId2"/>
          <a:srcRect/>
          <a:tile tx="0" ty="0" sx="100000" sy="100000" flip="none" algn="tl"/>
        </a:blipFill>
      </dgm:spPr>
      <dgm:t>
        <a:bodyPr/>
        <a:lstStyle/>
        <a:p>
          <a:endParaRPr lang="en-US" altLang="zh-CN" sz="1800" b="1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800" b="1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春之声校园文化节系列活动</a:t>
          </a:r>
          <a:endParaRPr lang="en-US" altLang="zh-CN" sz="1800" b="1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400" dirty="0" smtClean="0">
              <a:solidFill>
                <a:schemeClr val="tx1"/>
              </a:solidFill>
              <a:latin typeface="+mn-ea"/>
              <a:ea typeface="+mn-ea"/>
            </a:rPr>
            <a:t>图书荐购</a:t>
          </a:r>
          <a:endParaRPr lang="en-US" altLang="zh-CN" sz="1400" dirty="0" smtClean="0">
            <a:solidFill>
              <a:schemeClr val="tx1"/>
            </a:solidFill>
            <a:latin typeface="+mn-ea"/>
            <a:ea typeface="+mn-ea"/>
          </a:endParaRPr>
        </a:p>
        <a:p>
          <a:r>
            <a:rPr lang="zh-CN" altLang="en-US" sz="1400" dirty="0" smtClean="0">
              <a:solidFill>
                <a:schemeClr val="tx1"/>
              </a:solidFill>
              <a:latin typeface="+mn-ea"/>
              <a:ea typeface="+mn-ea"/>
            </a:rPr>
            <a:t>世界读书日</a:t>
          </a:r>
          <a:r>
            <a:rPr lang="en-US" altLang="zh-CN" sz="1400" dirty="0" smtClean="0">
              <a:solidFill>
                <a:schemeClr val="tx1"/>
              </a:solidFill>
              <a:latin typeface="+mn-ea"/>
              <a:ea typeface="+mn-ea"/>
            </a:rPr>
            <a:t>@</a:t>
          </a:r>
          <a:r>
            <a:rPr lang="zh-CN" altLang="en-US" sz="1400" dirty="0" smtClean="0">
              <a:solidFill>
                <a:schemeClr val="tx1"/>
              </a:solidFill>
              <a:latin typeface="+mn-ea"/>
              <a:ea typeface="+mn-ea"/>
            </a:rPr>
            <a:t>畅销书进校园</a:t>
          </a:r>
          <a:endParaRPr lang="en-US" altLang="zh-CN" sz="1400" dirty="0" smtClean="0">
            <a:solidFill>
              <a:schemeClr val="tx1"/>
            </a:solidFill>
            <a:latin typeface="+mn-ea"/>
            <a:ea typeface="+mn-ea"/>
          </a:endParaRPr>
        </a:p>
        <a:p>
          <a:r>
            <a:rPr lang="zh-CN" altLang="en-US" sz="1400" dirty="0" smtClean="0">
              <a:solidFill>
                <a:schemeClr val="tx1"/>
              </a:solidFill>
              <a:latin typeface="+mn-ea"/>
              <a:ea typeface="+mn-ea"/>
            </a:rPr>
            <a:t>摄影展、书画展</a:t>
          </a:r>
          <a:endParaRPr lang="en-US" altLang="zh-CN" sz="1400" dirty="0" smtClean="0">
            <a:solidFill>
              <a:schemeClr val="tx1"/>
            </a:solidFill>
            <a:latin typeface="+mn-ea"/>
            <a:ea typeface="+mn-ea"/>
          </a:endParaRPr>
        </a:p>
        <a:p>
          <a:r>
            <a:rPr lang="en-US" altLang="zh-CN" sz="1400" dirty="0" smtClean="0">
              <a:solidFill>
                <a:schemeClr val="tx1"/>
              </a:solidFill>
            </a:rPr>
            <a:t>……</a:t>
          </a:r>
          <a:endParaRPr lang="zh-CN" altLang="en-US" sz="1200" dirty="0">
            <a:solidFill>
              <a:schemeClr val="tx1"/>
            </a:solidFill>
          </a:endParaRPr>
        </a:p>
      </dgm:t>
    </dgm:pt>
    <dgm:pt modelId="{2ED63F1C-1DF7-45EE-89E4-783E8FA30FC1}" type="parTrans" cxnId="{971F89D6-0874-4172-8894-507732CAB18F}">
      <dgm:prSet/>
      <dgm:spPr/>
      <dgm:t>
        <a:bodyPr/>
        <a:lstStyle/>
        <a:p>
          <a:endParaRPr lang="zh-CN" altLang="en-US"/>
        </a:p>
      </dgm:t>
    </dgm:pt>
    <dgm:pt modelId="{781F71BC-8C2B-4EF1-A6E9-68B4F2EC9565}" type="sibTrans" cxnId="{971F89D6-0874-4172-8894-507732CAB18F}">
      <dgm:prSet/>
      <dgm:spPr/>
      <dgm:t>
        <a:bodyPr/>
        <a:lstStyle/>
        <a:p>
          <a:endParaRPr lang="zh-CN" altLang="en-US"/>
        </a:p>
      </dgm:t>
    </dgm:pt>
    <dgm:pt modelId="{8A7EDD24-8ED9-4763-9526-58DC3C950311}">
      <dgm:prSet custT="1"/>
      <dgm:spPr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读者社团</a:t>
          </a:r>
          <a:endParaRPr lang="en-US" altLang="zh-CN" sz="1800" b="1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400" dirty="0" smtClean="0">
              <a:solidFill>
                <a:schemeClr val="tx1"/>
              </a:solidFill>
            </a:rPr>
            <a:t>读者座谈会</a:t>
          </a:r>
          <a:endParaRPr lang="en-US" altLang="zh-CN" sz="1400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400" dirty="0" smtClean="0">
              <a:solidFill>
                <a:schemeClr val="tx1"/>
              </a:solidFill>
            </a:rPr>
            <a:t>优秀学生馆员表彰</a:t>
          </a:r>
          <a:endParaRPr lang="en-US" altLang="zh-CN" sz="1400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400" dirty="0" smtClean="0">
              <a:solidFill>
                <a:schemeClr val="tx1"/>
              </a:solidFill>
            </a:rPr>
            <a:t>社团自主策划文化活动</a:t>
          </a:r>
          <a:endParaRPr lang="en-US" altLang="zh-CN" sz="1400" dirty="0" smtClean="0">
            <a:solidFill>
              <a:schemeClr val="tx1"/>
            </a:solidFill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dirty="0" smtClean="0">
              <a:solidFill>
                <a:schemeClr val="tx1"/>
              </a:solidFill>
            </a:rPr>
            <a:t>……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52984D8C-E16B-4C6A-AA44-2E7DA43D37CD}" type="parTrans" cxnId="{2C01807E-1DD9-4BDA-9315-2F0FFE290DF2}">
      <dgm:prSet/>
      <dgm:spPr/>
      <dgm:t>
        <a:bodyPr/>
        <a:lstStyle/>
        <a:p>
          <a:endParaRPr lang="zh-CN" altLang="en-US"/>
        </a:p>
      </dgm:t>
    </dgm:pt>
    <dgm:pt modelId="{2506DB0B-7F55-4C88-A841-93EE495841E7}" type="sibTrans" cxnId="{2C01807E-1DD9-4BDA-9315-2F0FFE290DF2}">
      <dgm:prSet/>
      <dgm:spPr/>
      <dgm:t>
        <a:bodyPr/>
        <a:lstStyle/>
        <a:p>
          <a:endParaRPr lang="zh-CN" altLang="en-US"/>
        </a:p>
      </dgm:t>
    </dgm:pt>
    <dgm:pt modelId="{E598ECF9-F442-4AD4-B644-93B6F7A3B8C3}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zh-CN" altLang="en-US" sz="1800" b="1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培训讲座</a:t>
          </a:r>
          <a:endParaRPr lang="en-US" altLang="zh-CN" sz="1800" b="1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400" dirty="0" smtClean="0">
              <a:solidFill>
                <a:schemeClr val="tx1"/>
              </a:solidFill>
            </a:rPr>
            <a:t>数据库知识培训</a:t>
          </a:r>
          <a:endParaRPr lang="en-US" altLang="zh-CN" sz="1400" dirty="0" smtClean="0">
            <a:solidFill>
              <a:schemeClr val="tx1"/>
            </a:solidFill>
          </a:endParaRPr>
        </a:p>
        <a:p>
          <a:r>
            <a:rPr lang="zh-CN" altLang="en-US" sz="1400" dirty="0" smtClean="0">
              <a:solidFill>
                <a:schemeClr val="tx1"/>
              </a:solidFill>
            </a:rPr>
            <a:t>检索技能竞赛</a:t>
          </a:r>
          <a:endParaRPr lang="en-US" altLang="zh-CN" sz="1400" dirty="0" smtClean="0">
            <a:solidFill>
              <a:schemeClr val="tx1"/>
            </a:solidFill>
          </a:endParaRPr>
        </a:p>
        <a:p>
          <a:r>
            <a:rPr lang="en-US" altLang="zh-CN" sz="1400" dirty="0" smtClean="0">
              <a:solidFill>
                <a:schemeClr val="tx1"/>
              </a:solidFill>
            </a:rPr>
            <a:t>……</a:t>
          </a:r>
          <a:endParaRPr lang="en-US" altLang="zh-CN" sz="1200" dirty="0" smtClean="0">
            <a:solidFill>
              <a:schemeClr val="tx1"/>
            </a:solidFill>
          </a:endParaRPr>
        </a:p>
        <a:p>
          <a:endParaRPr lang="en-US" altLang="zh-CN" sz="1200" dirty="0" smtClean="0"/>
        </a:p>
        <a:p>
          <a:endParaRPr lang="zh-CN" altLang="en-US" sz="1200" dirty="0"/>
        </a:p>
      </dgm:t>
    </dgm:pt>
    <dgm:pt modelId="{12035527-FCBF-4541-9FF1-12BFB2FF72C3}" type="parTrans" cxnId="{6CB3B76D-5860-46D6-9723-1772FC1D726B}">
      <dgm:prSet/>
      <dgm:spPr/>
      <dgm:t>
        <a:bodyPr/>
        <a:lstStyle/>
        <a:p>
          <a:endParaRPr lang="zh-CN" altLang="en-US"/>
        </a:p>
      </dgm:t>
    </dgm:pt>
    <dgm:pt modelId="{977DDDD1-D793-452E-B120-D4E837860C65}" type="sibTrans" cxnId="{6CB3B76D-5860-46D6-9723-1772FC1D726B}">
      <dgm:prSet/>
      <dgm:spPr/>
      <dgm:t>
        <a:bodyPr/>
        <a:lstStyle/>
        <a:p>
          <a:endParaRPr lang="zh-CN" altLang="en-US"/>
        </a:p>
      </dgm:t>
    </dgm:pt>
    <dgm:pt modelId="{4C346D84-0DFB-41D0-A27F-D48D23D6EF62}">
      <dgm:prSet custT="1"/>
      <dgm:spPr>
        <a:blipFill dpi="0" rotWithShape="0">
          <a:blip xmlns:r="http://schemas.openxmlformats.org/officeDocument/2006/relationships" r:embed="rId2"/>
          <a:srcRect/>
          <a:tile tx="0" ty="0" sx="100000" sy="100000" flip="none" algn="tl"/>
        </a:blipFill>
      </dgm:spPr>
      <dgm:t>
        <a:bodyPr/>
        <a:lstStyle/>
        <a:p>
          <a:r>
            <a:rPr lang="zh-CN" altLang="en-US" sz="1800" b="1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阅读推广</a:t>
          </a:r>
          <a:endParaRPr lang="en-US" altLang="zh-CN" sz="1800" b="1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400" dirty="0" smtClean="0">
              <a:solidFill>
                <a:schemeClr val="tx1"/>
              </a:solidFill>
            </a:rPr>
            <a:t>征文比赛</a:t>
          </a:r>
          <a:endParaRPr lang="en-US" altLang="zh-CN" sz="1400" dirty="0" smtClean="0">
            <a:solidFill>
              <a:schemeClr val="tx1"/>
            </a:solidFill>
          </a:endParaRPr>
        </a:p>
        <a:p>
          <a:r>
            <a:rPr lang="zh-CN" altLang="en-US" sz="1400" dirty="0" smtClean="0">
              <a:solidFill>
                <a:schemeClr val="tx1"/>
              </a:solidFill>
            </a:rPr>
            <a:t>阅读之星表彰</a:t>
          </a:r>
          <a:endParaRPr lang="en-US" altLang="zh-CN" sz="1400" dirty="0" smtClean="0">
            <a:solidFill>
              <a:schemeClr val="tx1"/>
            </a:solidFill>
          </a:endParaRPr>
        </a:p>
        <a:p>
          <a:r>
            <a:rPr lang="zh-CN" altLang="en-US" sz="1400" dirty="0" smtClean="0">
              <a:solidFill>
                <a:schemeClr val="tx1"/>
              </a:solidFill>
            </a:rPr>
            <a:t>名家讲坛</a:t>
          </a:r>
          <a:endParaRPr lang="en-US" altLang="zh-CN" sz="1400" dirty="0" smtClean="0">
            <a:solidFill>
              <a:schemeClr val="tx1"/>
            </a:solidFill>
          </a:endParaRPr>
        </a:p>
        <a:p>
          <a:r>
            <a:rPr lang="en-US" altLang="zh-CN" sz="1400" dirty="0" smtClean="0">
              <a:solidFill>
                <a:schemeClr val="tx1"/>
              </a:solidFill>
            </a:rPr>
            <a:t>……</a:t>
          </a:r>
        </a:p>
        <a:p>
          <a:endParaRPr lang="zh-CN" altLang="en-US" sz="1400" dirty="0"/>
        </a:p>
      </dgm:t>
    </dgm:pt>
    <dgm:pt modelId="{E9A20C23-19C3-4383-AF11-659365B81F2F}" type="parTrans" cxnId="{E88D8665-1A14-449C-85BC-6AE71492E68D}">
      <dgm:prSet/>
      <dgm:spPr/>
      <dgm:t>
        <a:bodyPr/>
        <a:lstStyle/>
        <a:p>
          <a:endParaRPr lang="zh-CN" altLang="en-US"/>
        </a:p>
      </dgm:t>
    </dgm:pt>
    <dgm:pt modelId="{B70578ED-6433-47FA-9737-F7CCED6EAABA}" type="sibTrans" cxnId="{E88D8665-1A14-449C-85BC-6AE71492E68D}">
      <dgm:prSet/>
      <dgm:spPr/>
      <dgm:t>
        <a:bodyPr/>
        <a:lstStyle/>
        <a:p>
          <a:endParaRPr lang="zh-CN" altLang="en-US"/>
        </a:p>
      </dgm:t>
    </dgm:pt>
    <dgm:pt modelId="{62818D96-96D6-4D89-8311-BC730A558F37}" type="pres">
      <dgm:prSet presAssocID="{788E9EAE-CA55-4163-97D4-DD720F84C23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42DCB72-322A-48BA-8BE2-1C233A41B6E2}" type="pres">
      <dgm:prSet presAssocID="{788E9EAE-CA55-4163-97D4-DD720F84C23D}" presName="matrix" presStyleCnt="0"/>
      <dgm:spPr/>
      <dgm:t>
        <a:bodyPr/>
        <a:lstStyle/>
        <a:p>
          <a:endParaRPr lang="zh-CN" altLang="en-US"/>
        </a:p>
      </dgm:t>
    </dgm:pt>
    <dgm:pt modelId="{F4D13504-422E-4AFA-B44F-CAB47C9BDB43}" type="pres">
      <dgm:prSet presAssocID="{788E9EAE-CA55-4163-97D4-DD720F84C23D}" presName="tile1" presStyleLbl="node1" presStyleIdx="0" presStyleCnt="4" custLinFactNeighborX="1025" custLinFactNeighborY="-387"/>
      <dgm:spPr/>
      <dgm:t>
        <a:bodyPr/>
        <a:lstStyle/>
        <a:p>
          <a:endParaRPr lang="zh-CN" altLang="en-US"/>
        </a:p>
      </dgm:t>
    </dgm:pt>
    <dgm:pt modelId="{43CAD178-E250-4B34-8F3C-FBAA80B2533C}" type="pres">
      <dgm:prSet presAssocID="{788E9EAE-CA55-4163-97D4-DD720F84C23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295BD1-338B-4BE7-B727-9D9350D2C500}" type="pres">
      <dgm:prSet presAssocID="{788E9EAE-CA55-4163-97D4-DD720F84C23D}" presName="tile2" presStyleLbl="node1" presStyleIdx="1" presStyleCnt="4" custScaleX="98467" custScaleY="101548"/>
      <dgm:spPr/>
      <dgm:t>
        <a:bodyPr/>
        <a:lstStyle/>
        <a:p>
          <a:endParaRPr lang="zh-CN" altLang="en-US"/>
        </a:p>
      </dgm:t>
    </dgm:pt>
    <dgm:pt modelId="{C06F1FD9-B30D-481B-BF84-FB9C647DC61F}" type="pres">
      <dgm:prSet presAssocID="{788E9EAE-CA55-4163-97D4-DD720F84C23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39962AF-632B-494A-98AC-5CE2C17D7E1E}" type="pres">
      <dgm:prSet presAssocID="{788E9EAE-CA55-4163-97D4-DD720F84C23D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0904B85A-BA01-470F-9C42-A7188F100B97}" type="pres">
      <dgm:prSet presAssocID="{788E9EAE-CA55-4163-97D4-DD720F84C23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C074835-F6B4-4DB2-9B6E-878879828D36}" type="pres">
      <dgm:prSet presAssocID="{788E9EAE-CA55-4163-97D4-DD720F84C23D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E31200C2-4D7A-4F84-95E0-3B49676435AE}" type="pres">
      <dgm:prSet presAssocID="{788E9EAE-CA55-4163-97D4-DD720F84C23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64FE3C-A345-4AE4-87C5-73B27BC63EB5}" type="pres">
      <dgm:prSet presAssocID="{788E9EAE-CA55-4163-97D4-DD720F84C23D}" presName="centerTile" presStyleLbl="fgShp" presStyleIdx="0" presStyleCnt="1" custScaleX="113430" custScaleY="11241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CAD56A8-EF96-462D-A995-7E59BEB24139}" type="presOf" srcId="{8A7EDD24-8ED9-4763-9526-58DC3C950311}" destId="{45295BD1-338B-4BE7-B727-9D9350D2C500}" srcOrd="0" destOrd="0" presId="urn:microsoft.com/office/officeart/2005/8/layout/matrix1"/>
    <dgm:cxn modelId="{6D3B5781-3813-4234-8CFC-6C5863BC81C7}" srcId="{788E9EAE-CA55-4163-97D4-DD720F84C23D}" destId="{1B8DB5FA-7CFB-4FC8-A326-61B135B8429F}" srcOrd="0" destOrd="0" parTransId="{EC0790E4-F334-48E9-B6AF-2695E72F5EFC}" sibTransId="{EB6E20D9-EF14-47C8-A4EA-A3482A8CE3C2}"/>
    <dgm:cxn modelId="{4CA33EE8-13B8-409A-9D24-DACA9B9A8B04}" type="presOf" srcId="{8A7EDD24-8ED9-4763-9526-58DC3C950311}" destId="{C06F1FD9-B30D-481B-BF84-FB9C647DC61F}" srcOrd="1" destOrd="0" presId="urn:microsoft.com/office/officeart/2005/8/layout/matrix1"/>
    <dgm:cxn modelId="{5EC36661-B810-46A0-9DD1-C3239EE025C8}" type="presOf" srcId="{C974C87A-A36F-43E8-B501-8CB7C70D9CC6}" destId="{43CAD178-E250-4B34-8F3C-FBAA80B2533C}" srcOrd="1" destOrd="0" presId="urn:microsoft.com/office/officeart/2005/8/layout/matrix1"/>
    <dgm:cxn modelId="{2C01807E-1DD9-4BDA-9315-2F0FFE290DF2}" srcId="{1B8DB5FA-7CFB-4FC8-A326-61B135B8429F}" destId="{8A7EDD24-8ED9-4763-9526-58DC3C950311}" srcOrd="1" destOrd="0" parTransId="{52984D8C-E16B-4C6A-AA44-2E7DA43D37CD}" sibTransId="{2506DB0B-7F55-4C88-A841-93EE495841E7}"/>
    <dgm:cxn modelId="{9B3D55D6-6A6D-4884-B8DE-52D62C42DC7C}" type="presOf" srcId="{4C346D84-0DFB-41D0-A27F-D48D23D6EF62}" destId="{E31200C2-4D7A-4F84-95E0-3B49676435AE}" srcOrd="1" destOrd="0" presId="urn:microsoft.com/office/officeart/2005/8/layout/matrix1"/>
    <dgm:cxn modelId="{1B8C4BB8-A344-4E24-AAA5-0D17E5168F11}" type="presOf" srcId="{E598ECF9-F442-4AD4-B644-93B6F7A3B8C3}" destId="{0904B85A-BA01-470F-9C42-A7188F100B97}" srcOrd="1" destOrd="0" presId="urn:microsoft.com/office/officeart/2005/8/layout/matrix1"/>
    <dgm:cxn modelId="{057184E6-CE5A-42F1-B333-D2954F5356E9}" type="presOf" srcId="{E598ECF9-F442-4AD4-B644-93B6F7A3B8C3}" destId="{439962AF-632B-494A-98AC-5CE2C17D7E1E}" srcOrd="0" destOrd="0" presId="urn:microsoft.com/office/officeart/2005/8/layout/matrix1"/>
    <dgm:cxn modelId="{7AC76F57-2613-4D95-9883-F84278AE16C1}" type="presOf" srcId="{788E9EAE-CA55-4163-97D4-DD720F84C23D}" destId="{62818D96-96D6-4D89-8311-BC730A558F37}" srcOrd="0" destOrd="0" presId="urn:microsoft.com/office/officeart/2005/8/layout/matrix1"/>
    <dgm:cxn modelId="{95993FD8-76B2-4F8B-940B-CD82616E277C}" type="presOf" srcId="{4C346D84-0DFB-41D0-A27F-D48D23D6EF62}" destId="{5C074835-F6B4-4DB2-9B6E-878879828D36}" srcOrd="0" destOrd="0" presId="urn:microsoft.com/office/officeart/2005/8/layout/matrix1"/>
    <dgm:cxn modelId="{E88D8665-1A14-449C-85BC-6AE71492E68D}" srcId="{1B8DB5FA-7CFB-4FC8-A326-61B135B8429F}" destId="{4C346D84-0DFB-41D0-A27F-D48D23D6EF62}" srcOrd="3" destOrd="0" parTransId="{E9A20C23-19C3-4383-AF11-659365B81F2F}" sibTransId="{B70578ED-6433-47FA-9737-F7CCED6EAABA}"/>
    <dgm:cxn modelId="{6CB3B76D-5860-46D6-9723-1772FC1D726B}" srcId="{1B8DB5FA-7CFB-4FC8-A326-61B135B8429F}" destId="{E598ECF9-F442-4AD4-B644-93B6F7A3B8C3}" srcOrd="2" destOrd="0" parTransId="{12035527-FCBF-4541-9FF1-12BFB2FF72C3}" sibTransId="{977DDDD1-D793-452E-B120-D4E837860C65}"/>
    <dgm:cxn modelId="{E80323EF-293F-4975-B9C9-6C54FFDD26B2}" type="presOf" srcId="{1B8DB5FA-7CFB-4FC8-A326-61B135B8429F}" destId="{5664FE3C-A345-4AE4-87C5-73B27BC63EB5}" srcOrd="0" destOrd="0" presId="urn:microsoft.com/office/officeart/2005/8/layout/matrix1"/>
    <dgm:cxn modelId="{971F89D6-0874-4172-8894-507732CAB18F}" srcId="{1B8DB5FA-7CFB-4FC8-A326-61B135B8429F}" destId="{C974C87A-A36F-43E8-B501-8CB7C70D9CC6}" srcOrd="0" destOrd="0" parTransId="{2ED63F1C-1DF7-45EE-89E4-783E8FA30FC1}" sibTransId="{781F71BC-8C2B-4EF1-A6E9-68B4F2EC9565}"/>
    <dgm:cxn modelId="{C9C32BE6-4B97-442E-AF94-AC3C7F6CB6FB}" type="presOf" srcId="{C974C87A-A36F-43E8-B501-8CB7C70D9CC6}" destId="{F4D13504-422E-4AFA-B44F-CAB47C9BDB43}" srcOrd="0" destOrd="0" presId="urn:microsoft.com/office/officeart/2005/8/layout/matrix1"/>
    <dgm:cxn modelId="{AC6A44CA-5C74-4BEC-8A9E-09D0860913A5}" type="presParOf" srcId="{62818D96-96D6-4D89-8311-BC730A558F37}" destId="{342DCB72-322A-48BA-8BE2-1C233A41B6E2}" srcOrd="0" destOrd="0" presId="urn:microsoft.com/office/officeart/2005/8/layout/matrix1"/>
    <dgm:cxn modelId="{E357AE6D-47DB-4AF8-8AE1-271F872CDEA2}" type="presParOf" srcId="{342DCB72-322A-48BA-8BE2-1C233A41B6E2}" destId="{F4D13504-422E-4AFA-B44F-CAB47C9BDB43}" srcOrd="0" destOrd="0" presId="urn:microsoft.com/office/officeart/2005/8/layout/matrix1"/>
    <dgm:cxn modelId="{60472275-03C3-4AD6-A86E-A5F3A6B270ED}" type="presParOf" srcId="{342DCB72-322A-48BA-8BE2-1C233A41B6E2}" destId="{43CAD178-E250-4B34-8F3C-FBAA80B2533C}" srcOrd="1" destOrd="0" presId="urn:microsoft.com/office/officeart/2005/8/layout/matrix1"/>
    <dgm:cxn modelId="{7EDC775E-DA92-4617-A0DB-98074E25835F}" type="presParOf" srcId="{342DCB72-322A-48BA-8BE2-1C233A41B6E2}" destId="{45295BD1-338B-4BE7-B727-9D9350D2C500}" srcOrd="2" destOrd="0" presId="urn:microsoft.com/office/officeart/2005/8/layout/matrix1"/>
    <dgm:cxn modelId="{BFCA0AFB-009D-48DE-A148-9890439527FE}" type="presParOf" srcId="{342DCB72-322A-48BA-8BE2-1C233A41B6E2}" destId="{C06F1FD9-B30D-481B-BF84-FB9C647DC61F}" srcOrd="3" destOrd="0" presId="urn:microsoft.com/office/officeart/2005/8/layout/matrix1"/>
    <dgm:cxn modelId="{221720E1-FB80-4A11-8950-2C8F914D1FB6}" type="presParOf" srcId="{342DCB72-322A-48BA-8BE2-1C233A41B6E2}" destId="{439962AF-632B-494A-98AC-5CE2C17D7E1E}" srcOrd="4" destOrd="0" presId="urn:microsoft.com/office/officeart/2005/8/layout/matrix1"/>
    <dgm:cxn modelId="{CBA7ED32-A42B-4CF0-9B9C-D84758A9E358}" type="presParOf" srcId="{342DCB72-322A-48BA-8BE2-1C233A41B6E2}" destId="{0904B85A-BA01-470F-9C42-A7188F100B97}" srcOrd="5" destOrd="0" presId="urn:microsoft.com/office/officeart/2005/8/layout/matrix1"/>
    <dgm:cxn modelId="{AE7FCC19-25C7-4FC4-81BB-BBA558AFDC13}" type="presParOf" srcId="{342DCB72-322A-48BA-8BE2-1C233A41B6E2}" destId="{5C074835-F6B4-4DB2-9B6E-878879828D36}" srcOrd="6" destOrd="0" presId="urn:microsoft.com/office/officeart/2005/8/layout/matrix1"/>
    <dgm:cxn modelId="{81E1810E-F234-464E-AEA5-F91A5B193902}" type="presParOf" srcId="{342DCB72-322A-48BA-8BE2-1C233A41B6E2}" destId="{E31200C2-4D7A-4F84-95E0-3B49676435AE}" srcOrd="7" destOrd="0" presId="urn:microsoft.com/office/officeart/2005/8/layout/matrix1"/>
    <dgm:cxn modelId="{5E6FB505-1D16-41AA-91F7-B4FBFCEB3BDC}" type="presParOf" srcId="{62818D96-96D6-4D89-8311-BC730A558F37}" destId="{5664FE3C-A345-4AE4-87C5-73B27BC63EB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D13504-422E-4AFA-B44F-CAB47C9BDB43}">
      <dsp:nvSpPr>
        <dsp:cNvPr id="0" name=""/>
        <dsp:cNvSpPr/>
      </dsp:nvSpPr>
      <dsp:spPr>
        <a:xfrm rot="16200000">
          <a:off x="848904" y="-812414"/>
          <a:ext cx="1935189" cy="3560017"/>
        </a:xfrm>
        <a:prstGeom prst="round1Rect">
          <a:avLst/>
        </a:pr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>
          <a:outerShdw blurRad="50800" dist="31750" dir="5400000" algn="tl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flood" dir="t">
            <a:rot lat="0" lon="0" rev="5400000"/>
          </a:lightRig>
        </a:scene3d>
        <a:sp3d contourW="18700" prstMaterial="dkEdge">
          <a:bevelT w="44450" h="80600"/>
          <a:contourClr>
            <a:schemeClr val="accent1">
              <a:hueOff val="0"/>
              <a:satOff val="0"/>
              <a:lumOff val="0"/>
              <a:alphaOff val="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800" b="1" kern="1200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春之声校园文化节系列活动</a:t>
          </a:r>
          <a:endParaRPr lang="en-US" altLang="zh-CN" sz="1800" b="1" kern="1200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  <a:latin typeface="+mn-ea"/>
              <a:ea typeface="+mn-ea"/>
            </a:rPr>
            <a:t>图书荐购</a:t>
          </a:r>
          <a:endParaRPr lang="en-US" altLang="zh-CN" sz="1400" kern="1200" dirty="0" smtClean="0">
            <a:solidFill>
              <a:schemeClr val="tx1"/>
            </a:solidFill>
            <a:latin typeface="+mn-ea"/>
            <a:ea typeface="+mn-ea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  <a:latin typeface="+mn-ea"/>
              <a:ea typeface="+mn-ea"/>
            </a:rPr>
            <a:t>世界读书日</a:t>
          </a:r>
          <a:r>
            <a:rPr lang="en-US" altLang="zh-CN" sz="1400" kern="1200" dirty="0" smtClean="0">
              <a:solidFill>
                <a:schemeClr val="tx1"/>
              </a:solidFill>
              <a:latin typeface="+mn-ea"/>
              <a:ea typeface="+mn-ea"/>
            </a:rPr>
            <a:t>@</a:t>
          </a:r>
          <a:r>
            <a:rPr lang="zh-CN" altLang="en-US" sz="1400" kern="1200" dirty="0" smtClean="0">
              <a:solidFill>
                <a:schemeClr val="tx1"/>
              </a:solidFill>
              <a:latin typeface="+mn-ea"/>
              <a:ea typeface="+mn-ea"/>
            </a:rPr>
            <a:t>畅销书进校园</a:t>
          </a:r>
          <a:endParaRPr lang="en-US" altLang="zh-CN" sz="1400" kern="1200" dirty="0" smtClean="0">
            <a:solidFill>
              <a:schemeClr val="tx1"/>
            </a:solidFill>
            <a:latin typeface="+mn-ea"/>
            <a:ea typeface="+mn-ea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  <a:latin typeface="+mn-ea"/>
              <a:ea typeface="+mn-ea"/>
            </a:rPr>
            <a:t>摄影展、书画展</a:t>
          </a:r>
          <a:endParaRPr lang="en-US" altLang="zh-CN" sz="1400" kern="1200" dirty="0" smtClean="0">
            <a:solidFill>
              <a:schemeClr val="tx1"/>
            </a:solidFill>
            <a:latin typeface="+mn-ea"/>
            <a:ea typeface="+mn-ea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solidFill>
                <a:schemeClr val="tx1"/>
              </a:solidFill>
            </a:rPr>
            <a:t>……</a:t>
          </a:r>
          <a:endParaRPr lang="zh-CN" altLang="en-US" sz="1200" kern="1200" dirty="0">
            <a:solidFill>
              <a:schemeClr val="tx1"/>
            </a:solidFill>
          </a:endParaRPr>
        </a:p>
      </dsp:txBody>
      <dsp:txXfrm rot="16200000">
        <a:off x="1090803" y="-1054312"/>
        <a:ext cx="1451391" cy="3560017"/>
      </dsp:txXfrm>
    </dsp:sp>
    <dsp:sp modelId="{45295BD1-338B-4BE7-B727-9D9350D2C500}">
      <dsp:nvSpPr>
        <dsp:cNvPr id="0" name=""/>
        <dsp:cNvSpPr/>
      </dsp:nvSpPr>
      <dsp:spPr>
        <a:xfrm>
          <a:off x="3587305" y="-7489"/>
          <a:ext cx="3505442" cy="1965145"/>
        </a:xfrm>
        <a:prstGeom prst="round1Rect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0800" dist="31750" dir="5400000" algn="tl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flood" dir="t">
            <a:rot lat="0" lon="0" rev="5400000"/>
          </a:lightRig>
        </a:scene3d>
        <a:sp3d contourW="18700" prstMaterial="dkEdge">
          <a:bevelT w="44450" h="80600"/>
          <a:contourClr>
            <a:schemeClr val="accent1">
              <a:hueOff val="0"/>
              <a:satOff val="0"/>
              <a:lumOff val="0"/>
              <a:alphaOff val="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读者社团</a:t>
          </a:r>
          <a:endParaRPr lang="en-US" altLang="zh-CN" sz="1800" b="1" kern="1200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400" kern="1200" dirty="0" smtClean="0">
              <a:solidFill>
                <a:schemeClr val="tx1"/>
              </a:solidFill>
            </a:rPr>
            <a:t>读者座谈会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400" kern="1200" dirty="0" smtClean="0">
              <a:solidFill>
                <a:schemeClr val="tx1"/>
              </a:solidFill>
            </a:rPr>
            <a:t>优秀学生馆员表彰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400" kern="1200" dirty="0" smtClean="0">
              <a:solidFill>
                <a:schemeClr val="tx1"/>
              </a:solidFill>
            </a:rPr>
            <a:t>社团自主策划文化活动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solidFill>
                <a:schemeClr val="tx1"/>
              </a:solidFill>
            </a:rPr>
            <a:t>……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3587305" y="-7489"/>
        <a:ext cx="3505442" cy="1473859"/>
      </dsp:txXfrm>
    </dsp:sp>
    <dsp:sp modelId="{439962AF-632B-494A-98AC-5CE2C17D7E1E}">
      <dsp:nvSpPr>
        <dsp:cNvPr id="0" name=""/>
        <dsp:cNvSpPr/>
      </dsp:nvSpPr>
      <dsp:spPr>
        <a:xfrm rot="10800000">
          <a:off x="0" y="1942678"/>
          <a:ext cx="3560017" cy="1935189"/>
        </a:xfrm>
        <a:prstGeom prst="round1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50800" dist="31750" dir="5400000" algn="tl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flood" dir="t">
            <a:rot lat="0" lon="0" rev="5400000"/>
          </a:lightRig>
        </a:scene3d>
        <a:sp3d contourW="18700" prstMaterial="dkEdge">
          <a:bevelT w="44450" h="80600"/>
          <a:contourClr>
            <a:schemeClr val="accent1">
              <a:hueOff val="0"/>
              <a:satOff val="0"/>
              <a:lumOff val="0"/>
              <a:alphaOff val="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培训讲座</a:t>
          </a:r>
          <a:endParaRPr lang="en-US" altLang="zh-CN" sz="1800" b="1" kern="1200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数据库知识培训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检索技能竞赛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solidFill>
                <a:schemeClr val="tx1"/>
              </a:solidFill>
            </a:rPr>
            <a:t>……</a:t>
          </a:r>
          <a:endParaRPr lang="en-US" altLang="zh-CN" sz="12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2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 dirty="0"/>
        </a:p>
      </dsp:txBody>
      <dsp:txXfrm rot="10800000">
        <a:off x="0" y="2426475"/>
        <a:ext cx="3560017" cy="1451391"/>
      </dsp:txXfrm>
    </dsp:sp>
    <dsp:sp modelId="{5C074835-F6B4-4DB2-9B6E-878879828D36}">
      <dsp:nvSpPr>
        <dsp:cNvPr id="0" name=""/>
        <dsp:cNvSpPr/>
      </dsp:nvSpPr>
      <dsp:spPr>
        <a:xfrm rot="5400000">
          <a:off x="4372431" y="1130263"/>
          <a:ext cx="1935189" cy="3560017"/>
        </a:xfrm>
        <a:prstGeom prst="round1Rect">
          <a:avLst/>
        </a:pr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>
          <a:outerShdw blurRad="50800" dist="31750" dir="5400000" algn="tl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flood" dir="t">
            <a:rot lat="0" lon="0" rev="5400000"/>
          </a:lightRig>
        </a:scene3d>
        <a:sp3d contourW="18700" prstMaterial="dkEdge">
          <a:bevelT w="44450" h="80600"/>
          <a:contourClr>
            <a:schemeClr val="accent1">
              <a:hueOff val="0"/>
              <a:satOff val="0"/>
              <a:lumOff val="0"/>
              <a:alphaOff val="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rPr>
            <a:t>阅读推广</a:t>
          </a:r>
          <a:endParaRPr lang="en-US" altLang="zh-CN" sz="1800" b="1" kern="1200" dirty="0" smtClean="0">
            <a:solidFill>
              <a:schemeClr val="accent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征文比赛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阅读之星表彰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>
              <a:solidFill>
                <a:schemeClr val="tx1"/>
              </a:solidFill>
            </a:rPr>
            <a:t>名家讲坛</a:t>
          </a:r>
          <a:endParaRPr lang="en-US" altLang="zh-CN" sz="14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solidFill>
                <a:schemeClr val="tx1"/>
              </a:solidFill>
            </a:rPr>
            <a:t>……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kern="1200" dirty="0"/>
        </a:p>
      </dsp:txBody>
      <dsp:txXfrm rot="5400000">
        <a:off x="4614330" y="1372162"/>
        <a:ext cx="1451391" cy="3560017"/>
      </dsp:txXfrm>
    </dsp:sp>
    <dsp:sp modelId="{5664FE3C-A345-4AE4-87C5-73B27BC63EB5}">
      <dsp:nvSpPr>
        <dsp:cNvPr id="0" name=""/>
        <dsp:cNvSpPr/>
      </dsp:nvSpPr>
      <dsp:spPr>
        <a:xfrm>
          <a:off x="2348579" y="1391352"/>
          <a:ext cx="2422876" cy="1087672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80000" sy="80000" flip="none" algn="tl"/>
        </a:blipFill>
        <a:ln>
          <a:noFill/>
        </a:ln>
        <a:effectLst>
          <a:outerShdw blurRad="50800" dist="31750" dir="5400000" algn="tl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flood" dir="t">
            <a:rot lat="0" lon="0" rev="5400000"/>
          </a:lightRig>
        </a:scene3d>
        <a:sp3d contourW="18700" prstMaterial="dkEdge">
          <a:bevelT w="44450" h="80600"/>
          <a:contourClr>
            <a:schemeClr val="accent1">
              <a:tint val="60000"/>
              <a:hueOff val="0"/>
              <a:satOff val="0"/>
              <a:lumOff val="0"/>
              <a:alphaOff val="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latin typeface="华文行楷" pitchFamily="2" charset="-122"/>
              <a:ea typeface="华文行楷" pitchFamily="2" charset="-122"/>
            </a:rPr>
            <a:t>主题活动</a:t>
          </a:r>
          <a:endParaRPr lang="zh-CN" altLang="en-US" sz="3200" b="1" kern="1200" dirty="0">
            <a:latin typeface="华文行楷" pitchFamily="2" charset="-122"/>
            <a:ea typeface="华文行楷" pitchFamily="2" charset="-122"/>
          </a:endParaRPr>
        </a:p>
      </dsp:txBody>
      <dsp:txXfrm>
        <a:off x="2348579" y="1391352"/>
        <a:ext cx="2422876" cy="1087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A61CAB-C6F8-42B7-9930-C54787586C8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9DCD56-5759-45EE-9805-87B97BBA2588}" type="slidenum">
              <a:rPr lang="zh-CN" altLang="en-US" smtClean="0"/>
              <a:pPr/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B47F44-E4DE-4579-88D1-81F5F08FF327}" type="slidenum">
              <a:rPr lang="zh-CN" altLang="en-US" smtClean="0"/>
              <a:pPr/>
              <a:t>21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57E387-EB24-4BFA-B721-A1F8C1351006}" type="slidenum">
              <a:rPr lang="zh-CN" altLang="en-US" smtClean="0"/>
              <a:pPr/>
              <a:t>22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D7AD9E-BE3A-41A4-A97C-8ED8570835F3}" type="slidenum">
              <a:rPr lang="zh-CN" altLang="en-US" smtClean="0"/>
              <a:pPr/>
              <a:t>23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594DE5-B28F-4883-8F27-5E8B6533C41C}" type="slidenum">
              <a:rPr lang="zh-CN" altLang="en-US" smtClean="0"/>
              <a:pPr/>
              <a:t>24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3DEFBF-BEF6-4ECB-85B0-72D590D9E87B}" type="slidenum">
              <a:rPr lang="zh-CN" altLang="en-US" smtClean="0"/>
              <a:pPr/>
              <a:t>25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D7AD9E-BE3A-41A4-A97C-8ED8570835F3}" type="slidenum">
              <a:rPr lang="zh-CN" altLang="en-US" smtClean="0"/>
              <a:pPr/>
              <a:t>26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9BE4A9-BA53-47A7-AE6A-D0EF29B03C49}" type="slidenum">
              <a:rPr lang="zh-CN" altLang="en-US" smtClean="0"/>
              <a:pPr/>
              <a:t>27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A7D6C0-4509-4F71-A823-6F73DD808716}" type="slidenum">
              <a:rPr lang="zh-CN" altLang="en-US" smtClean="0"/>
              <a:pPr/>
              <a:t>28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8ABFAB-E30D-4D29-B45D-D5F8519892A1}" type="slidenum">
              <a:rPr lang="zh-CN" altLang="en-US" smtClean="0"/>
              <a:pPr/>
              <a:t>29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E6BD32-D7AA-4063-9C6B-28B464AC2AFC}" type="slidenum">
              <a:rPr lang="zh-CN" altLang="en-US" smtClean="0"/>
              <a:pPr/>
              <a:t>30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9D80C9-06C2-4B22-9207-056A1BB5DE78}" type="slidenum">
              <a:rPr lang="zh-CN" altLang="en-US" smtClean="0"/>
              <a:pPr/>
              <a:t>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8ABFAB-E30D-4D29-B45D-D5F8519892A1}" type="slidenum">
              <a:rPr lang="zh-CN" altLang="en-US" smtClean="0"/>
              <a:pPr/>
              <a:t>31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8ABFAB-E30D-4D29-B45D-D5F8519892A1}" type="slidenum">
              <a:rPr lang="zh-CN" altLang="en-US" smtClean="0"/>
              <a:pPr/>
              <a:t>32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21153A-8492-4B4F-8084-6A2DD42B6185}" type="slidenum">
              <a:rPr lang="zh-CN" altLang="en-US" smtClean="0"/>
              <a:pPr/>
              <a:t>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7807F3-83F7-499C-B5CC-4A3F103147ED}" type="slidenum">
              <a:rPr lang="zh-CN" altLang="en-US" smtClean="0"/>
              <a:pPr/>
              <a:t>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CE38E9-B627-440B-A3C6-DBE1002D1D1C}" type="slidenum">
              <a:rPr lang="zh-CN" altLang="en-US" smtClean="0"/>
              <a:pPr/>
              <a:t>14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CE38E9-B627-440B-A3C6-DBE1002D1D1C}" type="slidenum">
              <a:rPr lang="zh-CN" altLang="en-US" smtClean="0"/>
              <a:pPr/>
              <a:t>15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2A2543-6691-4AD5-AC8F-611466249776}" type="slidenum">
              <a:rPr lang="zh-CN" altLang="en-US" smtClean="0"/>
              <a:pPr/>
              <a:t>18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2A2543-6691-4AD5-AC8F-611466249776}" type="slidenum">
              <a:rPr lang="zh-CN" altLang="en-US" smtClean="0"/>
              <a:pPr/>
              <a:t>19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B47F44-E4DE-4579-88D1-81F5F08FF327}" type="slidenum">
              <a:rPr lang="zh-CN" altLang="en-US" smtClean="0"/>
              <a:pPr/>
              <a:t>20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2663905"/>
            <a:ext cx="77724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397001"/>
            <a:ext cx="7772400" cy="1281905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678905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34EA7E-E025-47E0-A6AC-3362B79C017A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A6417E-075A-4DD4-89D5-42C759E147DE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1B9D44-C5D0-41E2-8531-A94FA78BAE34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6EE43-AAC9-4941-BEAC-E14E270498FF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" y="1175613"/>
            <a:ext cx="82296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28865"/>
            <a:ext cx="1471594" cy="500990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686568" cy="500990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E9D34-EE82-471A-958C-658B79D2B6A7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8536F-29AB-4B6D-8D74-2E25D02F1E05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C9FE-26D8-46AB-A614-AB902F711481}" type="datetime1">
              <a:rPr lang="en-US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67F3C-591A-45F1-8653-A891E40CED8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175613"/>
            <a:ext cx="82296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5334000"/>
            <a:ext cx="3200400" cy="236500"/>
          </a:xfrm>
        </p:spPr>
        <p:txBody>
          <a:bodyPr/>
          <a:lstStyle/>
          <a:p>
            <a:pPr>
              <a:defRPr/>
            </a:pPr>
            <a:fld id="{56AE3348-61FF-4359-A8CC-1EB6A464F9FA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5334000"/>
            <a:ext cx="3733800" cy="23650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19947-BFA6-45B1-93AF-1C6BC3D32716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2619373"/>
            <a:ext cx="77724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619374"/>
            <a:ext cx="7772400" cy="1135063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369218"/>
            <a:ext cx="7772400" cy="1250156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63363-4F69-4E8C-BD3B-9E0C4491F6AD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DC26E-CA3A-4711-A971-714BF94E9BCC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175613"/>
            <a:ext cx="82296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50B626-CC9D-48D6-AEC1-E08C9D303E7E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DE1FE-93AE-4961-8B83-70FE167478FF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175613"/>
            <a:ext cx="82296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2321FD-EB78-4527-9B15-D248DD5748AB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14A1F-5C09-45C3-B74B-B8DC506E6D6B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175613"/>
            <a:ext cx="82296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7EFB8C-51D4-4294-B7B3-F1126C6F231E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2B4B9-883D-465A-BDEC-A367D9E26B6B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0FB24-A48E-49B6-8648-847FFADF17B5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3BE59-2F45-42EF-AF38-6D18FE0C4102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877955"/>
            <a:ext cx="5904000" cy="15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90500"/>
            <a:ext cx="5900752" cy="702455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952487"/>
            <a:ext cx="5900750" cy="42862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952487"/>
            <a:ext cx="2257408" cy="4286280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AE891B-C043-48E1-8F61-09522001C3CF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21E01-8797-4815-BE76-F57745F3B886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6400800" cy="5715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952500"/>
            <a:ext cx="7223248" cy="3316810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508500"/>
            <a:ext cx="5657888" cy="670718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EA31A-47C0-4EA0-B010-CAA48B46954E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E43FC4-44B2-492F-A7FE-F7041CB9D5A4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565000"/>
            <a:ext cx="9144000" cy="15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90526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5334000"/>
            <a:ext cx="3200400" cy="2365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B0CEB60-03A9-4EE7-8E21-E2DE8197B2F2}" type="datetime1">
              <a:rPr lang="en-US" smtClean="0"/>
              <a:pPr>
                <a:defRPr/>
              </a:pPr>
              <a:t>11/5/2016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5334000"/>
            <a:ext cx="3733800" cy="2365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5334000"/>
            <a:ext cx="914400" cy="236220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1A1DB9B-186D-442E-8A18-A7B29C796C37}" type="slidenum">
              <a:rPr lang="zh-CN" altLang="en-US" smtClean="0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9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file:///H:\2016&#24180;&#35838;&#20214;\6.&#35835;&#32773;&#26381;&#21153;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jpeg"/><Relationship Id="rId9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file:///H:\2016&#24180;&#35838;&#20214;\2.&#30693;&#32593;.flv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file:///H:\2016&#24180;&#35838;&#20214;\3.&#32500;&#26222;.flv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file:///H:\2016&#24180;&#35838;&#20214;\4.&#20070;&#29983;.flv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jpe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9.jpe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hyperlink" Target="file:///H:\2016&#24180;&#35838;&#20214;\5.&#35835;&#31168;.flv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9.jpe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9.jpeg"/><Relationship Id="rId10" Type="http://schemas.openxmlformats.org/officeDocument/2006/relationships/image" Target="../media/image77.png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.jpe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9.jpeg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1.&#39302;&#34255;&#26816;&#32034;.flv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57" descr="馆"/>
          <p:cNvSpPr>
            <a:spLocks noChangeArrowheads="1"/>
          </p:cNvSpPr>
          <p:nvPr/>
        </p:nvSpPr>
        <p:spPr bwMode="auto">
          <a:xfrm>
            <a:off x="4606925" y="3708400"/>
            <a:ext cx="2233613" cy="147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2700">
            <a:solidFill>
              <a:srgbClr val="45C95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 sz="2800">
                <a:solidFill>
                  <a:srgbClr val="45C95B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迎</a:t>
            </a:r>
          </a:p>
        </p:txBody>
      </p:sp>
      <p:grpSp>
        <p:nvGrpSpPr>
          <p:cNvPr id="2051" name="Group 21"/>
          <p:cNvGrpSpPr>
            <a:grpSpLocks/>
          </p:cNvGrpSpPr>
          <p:nvPr/>
        </p:nvGrpSpPr>
        <p:grpSpPr bwMode="auto">
          <a:xfrm>
            <a:off x="3203575" y="1633538"/>
            <a:ext cx="5743575" cy="1670050"/>
            <a:chOff x="1497" y="915"/>
            <a:chExt cx="3618" cy="1052"/>
          </a:xfrm>
        </p:grpSpPr>
        <p:grpSp>
          <p:nvGrpSpPr>
            <p:cNvPr id="2057" name="Group 20"/>
            <p:cNvGrpSpPr>
              <a:grpSpLocks/>
            </p:cNvGrpSpPr>
            <p:nvPr/>
          </p:nvGrpSpPr>
          <p:grpSpPr bwMode="auto">
            <a:xfrm>
              <a:off x="1497" y="915"/>
              <a:ext cx="3330" cy="815"/>
              <a:chOff x="1497" y="915"/>
              <a:chExt cx="3330" cy="815"/>
            </a:xfrm>
          </p:grpSpPr>
          <p:grpSp>
            <p:nvGrpSpPr>
              <p:cNvPr id="2059" name="Group 2"/>
              <p:cNvGrpSpPr>
                <a:grpSpLocks/>
              </p:cNvGrpSpPr>
              <p:nvPr/>
            </p:nvGrpSpPr>
            <p:grpSpPr bwMode="auto">
              <a:xfrm>
                <a:off x="1497" y="1278"/>
                <a:ext cx="556" cy="452"/>
                <a:chOff x="0" y="0"/>
                <a:chExt cx="4765107" cy="3873425"/>
              </a:xfrm>
            </p:grpSpPr>
            <p:sp>
              <p:nvSpPr>
                <p:cNvPr id="2062" name="椭圆 75"/>
                <p:cNvSpPr>
                  <a:spLocks noChangeArrowheads="1"/>
                </p:cNvSpPr>
                <p:nvPr/>
              </p:nvSpPr>
              <p:spPr bwMode="auto">
                <a:xfrm>
                  <a:off x="2383639" y="417848"/>
                  <a:ext cx="2381468" cy="2381468"/>
                </a:xfrm>
                <a:prstGeom prst="ellipse">
                  <a:avLst/>
                </a:prstGeom>
                <a:solidFill>
                  <a:srgbClr val="E387ED">
                    <a:alpha val="9019"/>
                  </a:srgbClr>
                </a:solidFill>
                <a:ln w="3175">
                  <a:solidFill>
                    <a:srgbClr val="A71CB6">
                      <a:alpha val="43137"/>
                    </a:srgb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63" name="椭圆 76"/>
                <p:cNvSpPr>
                  <a:spLocks noChangeArrowheads="1"/>
                </p:cNvSpPr>
                <p:nvPr/>
              </p:nvSpPr>
              <p:spPr bwMode="auto">
                <a:xfrm>
                  <a:off x="1103117" y="1491957"/>
                  <a:ext cx="2381468" cy="2381468"/>
                </a:xfrm>
                <a:prstGeom prst="ellipse">
                  <a:avLst/>
                </a:prstGeom>
                <a:solidFill>
                  <a:srgbClr val="E387ED">
                    <a:alpha val="9019"/>
                  </a:srgbClr>
                </a:solidFill>
                <a:ln w="3175">
                  <a:solidFill>
                    <a:srgbClr val="A71CB6">
                      <a:alpha val="43137"/>
                    </a:srgb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64" name="椭圆 77"/>
                <p:cNvSpPr>
                  <a:spLocks noChangeArrowheads="1"/>
                </p:cNvSpPr>
                <p:nvPr/>
              </p:nvSpPr>
              <p:spPr bwMode="auto">
                <a:xfrm>
                  <a:off x="1192906" y="0"/>
                  <a:ext cx="2381468" cy="2381468"/>
                </a:xfrm>
                <a:prstGeom prst="ellipse">
                  <a:avLst/>
                </a:prstGeom>
                <a:solidFill>
                  <a:srgbClr val="E387ED">
                    <a:alpha val="9019"/>
                  </a:srgbClr>
                </a:solidFill>
                <a:ln w="3175">
                  <a:solidFill>
                    <a:srgbClr val="A71CB6">
                      <a:alpha val="43137"/>
                    </a:srgb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65" name="椭圆 78"/>
                <p:cNvSpPr>
                  <a:spLocks noChangeArrowheads="1"/>
                </p:cNvSpPr>
                <p:nvPr/>
              </p:nvSpPr>
              <p:spPr bwMode="auto">
                <a:xfrm>
                  <a:off x="0" y="417848"/>
                  <a:ext cx="2381468" cy="2381468"/>
                </a:xfrm>
                <a:prstGeom prst="ellipse">
                  <a:avLst/>
                </a:prstGeom>
                <a:solidFill>
                  <a:srgbClr val="E387ED">
                    <a:alpha val="9019"/>
                  </a:srgbClr>
                </a:solidFill>
                <a:ln w="3175">
                  <a:solidFill>
                    <a:srgbClr val="A71CB6">
                      <a:alpha val="43137"/>
                    </a:srgb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66" name="椭圆 79"/>
                <p:cNvSpPr>
                  <a:spLocks noChangeArrowheads="1"/>
                </p:cNvSpPr>
                <p:nvPr/>
              </p:nvSpPr>
              <p:spPr bwMode="auto">
                <a:xfrm>
                  <a:off x="1935818" y="1218283"/>
                  <a:ext cx="2381468" cy="2381468"/>
                </a:xfrm>
                <a:prstGeom prst="ellipse">
                  <a:avLst/>
                </a:prstGeom>
                <a:solidFill>
                  <a:srgbClr val="E387ED">
                    <a:alpha val="9019"/>
                  </a:srgbClr>
                </a:solidFill>
                <a:ln w="3175">
                  <a:solidFill>
                    <a:srgbClr val="A71CB6">
                      <a:alpha val="43137"/>
                    </a:srgb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67" name="椭圆 80"/>
                <p:cNvSpPr>
                  <a:spLocks noChangeArrowheads="1"/>
                </p:cNvSpPr>
                <p:nvPr/>
              </p:nvSpPr>
              <p:spPr bwMode="auto">
                <a:xfrm>
                  <a:off x="449655" y="1218283"/>
                  <a:ext cx="2381468" cy="2381468"/>
                </a:xfrm>
                <a:prstGeom prst="ellipse">
                  <a:avLst/>
                </a:prstGeom>
                <a:solidFill>
                  <a:srgbClr val="E387ED">
                    <a:alpha val="9019"/>
                  </a:srgbClr>
                </a:solidFill>
                <a:ln w="3175">
                  <a:solidFill>
                    <a:srgbClr val="A71CB6">
                      <a:alpha val="43137"/>
                    </a:srgb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  <p:pic>
            <p:nvPicPr>
              <p:cNvPr id="2060" name="图片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82" y="915"/>
                <a:ext cx="363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1" name="标题 1"/>
              <p:cNvSpPr>
                <a:spLocks noChangeArrowheads="1"/>
              </p:cNvSpPr>
              <p:nvPr/>
            </p:nvSpPr>
            <p:spPr bwMode="auto">
              <a:xfrm>
                <a:off x="1859" y="1165"/>
                <a:ext cx="2968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r"/>
                <a:r>
                  <a:rPr lang="zh-CN" altLang="en-US" sz="2400" b="1" i="1">
                    <a:solidFill>
                      <a:srgbClr val="595959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rPr>
                  <a:t>安徽商贸职业技术学院图书馆 </a:t>
                </a:r>
                <a:endParaRPr lang="zh-CN" altLang="en-US"/>
              </a:p>
            </p:txBody>
          </p:sp>
        </p:grpSp>
        <p:sp>
          <p:nvSpPr>
            <p:cNvPr id="2058" name="标题 1"/>
            <p:cNvSpPr>
              <a:spLocks noChangeArrowheads="1"/>
            </p:cNvSpPr>
            <p:nvPr/>
          </p:nvSpPr>
          <p:spPr bwMode="auto">
            <a:xfrm>
              <a:off x="1950" y="1528"/>
              <a:ext cx="3165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en-US" altLang="zh-CN" sz="4000" b="1" dirty="0" smtClean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2016</a:t>
              </a:r>
              <a:r>
                <a:rPr lang="zh-CN" altLang="en-US" sz="4000" b="1" dirty="0" smtClean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级</a:t>
              </a:r>
              <a:r>
                <a:rPr lang="zh-CN" altLang="en-US" sz="4000" b="1" dirty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新生入馆培训</a:t>
              </a:r>
              <a:endParaRPr lang="en-US" altLang="zh-CN" dirty="0"/>
            </a:p>
          </p:txBody>
        </p:sp>
      </p:grpSp>
      <p:sp>
        <p:nvSpPr>
          <p:cNvPr id="2052" name="矩形 1"/>
          <p:cNvSpPr>
            <a:spLocks noChangeArrowheads="1"/>
          </p:cNvSpPr>
          <p:nvPr/>
        </p:nvSpPr>
        <p:spPr bwMode="auto">
          <a:xfrm>
            <a:off x="0" y="3721100"/>
            <a:ext cx="2246313" cy="147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 sz="2800">
                <a:solidFill>
                  <a:srgbClr val="FFC000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图</a:t>
            </a:r>
            <a:r>
              <a:rPr lang="en-US" altLang="zh-CN" sz="2800">
                <a:solidFill>
                  <a:srgbClr val="FFC000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·</a:t>
            </a:r>
            <a:r>
              <a:rPr lang="zh-CN" altLang="en-US" sz="2800">
                <a:solidFill>
                  <a:srgbClr val="FFC000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书</a:t>
            </a:r>
            <a:r>
              <a:rPr lang="en-US" altLang="zh-CN" sz="2800">
                <a:solidFill>
                  <a:srgbClr val="FFC000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·</a:t>
            </a:r>
            <a:r>
              <a:rPr lang="zh-CN" altLang="en-US" sz="2800">
                <a:solidFill>
                  <a:srgbClr val="FFC000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馆</a:t>
            </a:r>
          </a:p>
        </p:txBody>
      </p:sp>
      <p:sp>
        <p:nvSpPr>
          <p:cNvPr id="2053" name="矩形 55"/>
          <p:cNvSpPr>
            <a:spLocks noChangeArrowheads="1"/>
          </p:cNvSpPr>
          <p:nvPr/>
        </p:nvSpPr>
        <p:spPr bwMode="auto">
          <a:xfrm>
            <a:off x="2309813" y="3708400"/>
            <a:ext cx="2233612" cy="14732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12700">
            <a:solidFill>
              <a:srgbClr val="45C95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 sz="2400">
                <a:solidFill>
                  <a:srgbClr val="45C95B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欢</a:t>
            </a:r>
          </a:p>
        </p:txBody>
      </p:sp>
      <p:sp>
        <p:nvSpPr>
          <p:cNvPr id="2054" name="矩形 56"/>
          <p:cNvSpPr>
            <a:spLocks noChangeArrowheads="1"/>
          </p:cNvSpPr>
          <p:nvPr/>
        </p:nvSpPr>
        <p:spPr bwMode="auto">
          <a:xfrm>
            <a:off x="6910388" y="3721100"/>
            <a:ext cx="2233612" cy="147320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12700">
            <a:solidFill>
              <a:srgbClr val="92D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 sz="2800" dirty="0">
                <a:solidFill>
                  <a:srgbClr val="45C95B"/>
                </a:solidFill>
                <a:latin typeface="华文隶书" pitchFamily="2" charset="-122"/>
                <a:ea typeface="华文隶书" pitchFamily="2" charset="-122"/>
                <a:sym typeface="宋体" pitchFamily="2" charset="-122"/>
              </a:rPr>
              <a:t>你</a:t>
            </a:r>
          </a:p>
        </p:txBody>
      </p:sp>
      <p:sp>
        <p:nvSpPr>
          <p:cNvPr id="2055" name="Oval 17" descr="tsg01[1]"/>
          <p:cNvSpPr>
            <a:spLocks noChangeArrowheads="1"/>
          </p:cNvSpPr>
          <p:nvPr/>
        </p:nvSpPr>
        <p:spPr bwMode="auto">
          <a:xfrm>
            <a:off x="0" y="0"/>
            <a:ext cx="2987675" cy="3073400"/>
          </a:xfrm>
          <a:prstGeom prst="ellipse">
            <a:avLst/>
          </a:prstGeom>
          <a:blipFill dpi="0" rotWithShape="1">
            <a:blip r:embed="rId8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2056" name="AutoShape 18" descr="YW8EHL7WPX`PUI@9CXCCZPF"/>
          <p:cNvSpPr>
            <a:spLocks noChangeArrowheads="1"/>
          </p:cNvSpPr>
          <p:nvPr/>
        </p:nvSpPr>
        <p:spPr bwMode="auto">
          <a:xfrm>
            <a:off x="6300788" y="157163"/>
            <a:ext cx="2555875" cy="661987"/>
          </a:xfrm>
          <a:prstGeom prst="roundRect">
            <a:avLst>
              <a:gd name="adj" fmla="val 16667"/>
            </a:avLst>
          </a:prstGeom>
          <a:blipFill dpi="0" rotWithShape="1">
            <a:blip r:embed="rId9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608138" y="2763838"/>
            <a:ext cx="4764088" cy="3873500"/>
            <a:chOff x="0" y="0"/>
            <a:chExt cx="4765107" cy="3873425"/>
          </a:xfrm>
        </p:grpSpPr>
        <p:sp>
          <p:nvSpPr>
            <p:cNvPr id="7210" name="椭圆 90"/>
            <p:cNvSpPr>
              <a:spLocks noChangeArrowheads="1"/>
            </p:cNvSpPr>
            <p:nvPr/>
          </p:nvSpPr>
          <p:spPr bwMode="auto">
            <a:xfrm>
              <a:off x="2383639" y="417848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211" name="椭圆 91"/>
            <p:cNvSpPr>
              <a:spLocks noChangeArrowheads="1"/>
            </p:cNvSpPr>
            <p:nvPr/>
          </p:nvSpPr>
          <p:spPr bwMode="auto">
            <a:xfrm>
              <a:off x="1103117" y="1491957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212" name="椭圆 92"/>
            <p:cNvSpPr>
              <a:spLocks noChangeArrowheads="1"/>
            </p:cNvSpPr>
            <p:nvPr/>
          </p:nvSpPr>
          <p:spPr bwMode="auto">
            <a:xfrm>
              <a:off x="1192906" y="0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213" name="椭圆 93"/>
            <p:cNvSpPr>
              <a:spLocks noChangeArrowheads="1"/>
            </p:cNvSpPr>
            <p:nvPr/>
          </p:nvSpPr>
          <p:spPr bwMode="auto">
            <a:xfrm>
              <a:off x="0" y="417848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214" name="椭圆 94"/>
            <p:cNvSpPr>
              <a:spLocks noChangeArrowheads="1"/>
            </p:cNvSpPr>
            <p:nvPr/>
          </p:nvSpPr>
          <p:spPr bwMode="auto">
            <a:xfrm>
              <a:off x="1935818" y="1218283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7215" name="椭圆 95"/>
            <p:cNvSpPr>
              <a:spLocks noChangeArrowheads="1"/>
            </p:cNvSpPr>
            <p:nvPr/>
          </p:nvSpPr>
          <p:spPr bwMode="auto">
            <a:xfrm>
              <a:off x="449655" y="1218283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7171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4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5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925513" y="1560513"/>
            <a:ext cx="2076450" cy="1044575"/>
            <a:chOff x="0" y="0"/>
            <a:chExt cx="1935796" cy="907710"/>
          </a:xfrm>
        </p:grpSpPr>
        <p:sp>
          <p:nvSpPr>
            <p:cNvPr id="7205" name="椭圆 10"/>
            <p:cNvSpPr>
              <a:spLocks noChangeArrowheads="1"/>
            </p:cNvSpPr>
            <p:nvPr/>
          </p:nvSpPr>
          <p:spPr bwMode="auto">
            <a:xfrm>
              <a:off x="0" y="25152"/>
              <a:ext cx="1935796" cy="88255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43906" y="0"/>
              <a:ext cx="641515" cy="517870"/>
              <a:chOff x="0" y="0"/>
              <a:chExt cx="1655196" cy="1630553"/>
            </a:xfrm>
          </p:grpSpPr>
          <p:sp>
            <p:nvSpPr>
              <p:cNvPr id="7207" name="任意多边形 29"/>
              <p:cNvSpPr>
                <a:spLocks/>
              </p:cNvSpPr>
              <p:nvPr/>
            </p:nvSpPr>
            <p:spPr bwMode="auto">
              <a:xfrm>
                <a:off x="0" y="464028"/>
                <a:ext cx="835944" cy="11410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08" name="任意多边形 30"/>
              <p:cNvSpPr>
                <a:spLocks/>
              </p:cNvSpPr>
              <p:nvPr/>
            </p:nvSpPr>
            <p:spPr bwMode="auto">
              <a:xfrm>
                <a:off x="851243" y="457846"/>
                <a:ext cx="803953" cy="117270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09" name="任意多边形 31"/>
              <p:cNvSpPr>
                <a:spLocks/>
              </p:cNvSpPr>
              <p:nvPr/>
            </p:nvSpPr>
            <p:spPr bwMode="auto">
              <a:xfrm>
                <a:off x="16693" y="0"/>
                <a:ext cx="1638503" cy="9755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838200" y="2855913"/>
            <a:ext cx="2279650" cy="1285875"/>
            <a:chOff x="0" y="0"/>
            <a:chExt cx="2280261" cy="1286333"/>
          </a:xfrm>
        </p:grpSpPr>
        <p:sp>
          <p:nvSpPr>
            <p:cNvPr id="7200" name="椭圆 10"/>
            <p:cNvSpPr>
              <a:spLocks noChangeArrowheads="1"/>
            </p:cNvSpPr>
            <p:nvPr/>
          </p:nvSpPr>
          <p:spPr bwMode="auto">
            <a:xfrm>
              <a:off x="0" y="246729"/>
              <a:ext cx="2280261" cy="1039604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674309" y="0"/>
              <a:ext cx="930851" cy="767633"/>
              <a:chOff x="0" y="0"/>
              <a:chExt cx="1639898" cy="1623272"/>
            </a:xfrm>
          </p:grpSpPr>
          <p:sp>
            <p:nvSpPr>
              <p:cNvPr id="7202" name="任意多边形 33"/>
              <p:cNvSpPr>
                <a:spLocks/>
              </p:cNvSpPr>
              <p:nvPr/>
            </p:nvSpPr>
            <p:spPr bwMode="auto">
              <a:xfrm>
                <a:off x="0" y="482175"/>
                <a:ext cx="835944" cy="114109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03" name="任意多边形 34"/>
              <p:cNvSpPr>
                <a:spLocks/>
              </p:cNvSpPr>
              <p:nvPr/>
            </p:nvSpPr>
            <p:spPr bwMode="auto">
              <a:xfrm>
                <a:off x="835945" y="448237"/>
                <a:ext cx="803953" cy="117270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04" name="任意多边形 35"/>
              <p:cNvSpPr>
                <a:spLocks/>
              </p:cNvSpPr>
              <p:nvPr/>
            </p:nvSpPr>
            <p:spPr bwMode="auto">
              <a:xfrm>
                <a:off x="0" y="0"/>
                <a:ext cx="1639898" cy="9755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50875" y="4141788"/>
            <a:ext cx="2622550" cy="1770062"/>
            <a:chOff x="0" y="0"/>
            <a:chExt cx="2622860" cy="1769443"/>
          </a:xfrm>
        </p:grpSpPr>
        <p:sp>
          <p:nvSpPr>
            <p:cNvPr id="7195" name="椭圆 10"/>
            <p:cNvSpPr>
              <a:spLocks noChangeArrowheads="1"/>
            </p:cNvSpPr>
            <p:nvPr/>
          </p:nvSpPr>
          <p:spPr bwMode="auto">
            <a:xfrm>
              <a:off x="0" y="573643"/>
              <a:ext cx="2622860" cy="11958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562972" y="0"/>
              <a:ext cx="1510892" cy="1221845"/>
              <a:chOff x="0" y="0"/>
              <a:chExt cx="1653800" cy="1605339"/>
            </a:xfrm>
          </p:grpSpPr>
          <p:sp>
            <p:nvSpPr>
              <p:cNvPr id="7197" name="任意多边形 39"/>
              <p:cNvSpPr>
                <a:spLocks/>
              </p:cNvSpPr>
              <p:nvPr/>
            </p:nvSpPr>
            <p:spPr bwMode="auto">
              <a:xfrm>
                <a:off x="0" y="464243"/>
                <a:ext cx="835944" cy="11410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198" name="任意多边形 40"/>
              <p:cNvSpPr>
                <a:spLocks/>
              </p:cNvSpPr>
              <p:nvPr/>
            </p:nvSpPr>
            <p:spPr bwMode="auto">
              <a:xfrm>
                <a:off x="834549" y="432632"/>
                <a:ext cx="803953" cy="117270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199" name="任意多边形 41"/>
              <p:cNvSpPr>
                <a:spLocks/>
              </p:cNvSpPr>
              <p:nvPr/>
            </p:nvSpPr>
            <p:spPr bwMode="auto">
              <a:xfrm>
                <a:off x="15297" y="0"/>
                <a:ext cx="1638503" cy="9755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7179" name="AutoShape 58" descr="YW8EHL7WPX`PUI@9CXCCZPF"/>
          <p:cNvSpPr>
            <a:spLocks noChangeArrowheads="1"/>
          </p:cNvSpPr>
          <p:nvPr/>
        </p:nvSpPr>
        <p:spPr bwMode="auto">
          <a:xfrm>
            <a:off x="3095625" y="301625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7180" name="Picture 4" descr="PICT00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6225" y="3475038"/>
            <a:ext cx="3243263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1425" y="2824163"/>
            <a:ext cx="2774950" cy="27955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2" name="Picture 3" descr="PICT00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8288" y="1198563"/>
            <a:ext cx="3235325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0" name="组合 15"/>
          <p:cNvGrpSpPr>
            <a:grpSpLocks/>
          </p:cNvGrpSpPr>
          <p:nvPr/>
        </p:nvGrpSpPr>
        <p:grpSpPr bwMode="auto">
          <a:xfrm>
            <a:off x="2974975" y="409575"/>
            <a:ext cx="1849438" cy="2133600"/>
            <a:chOff x="7140374" y="742835"/>
            <a:chExt cx="1848251" cy="2131751"/>
          </a:xfrm>
        </p:grpSpPr>
        <p:grpSp>
          <p:nvGrpSpPr>
            <p:cNvPr id="11" name="组合 14"/>
            <p:cNvGrpSpPr>
              <a:grpSpLocks/>
            </p:cNvGrpSpPr>
            <p:nvPr/>
          </p:nvGrpSpPr>
          <p:grpSpPr bwMode="auto">
            <a:xfrm>
              <a:off x="7140374" y="908050"/>
              <a:ext cx="1848251" cy="1966536"/>
              <a:chOff x="7029166" y="967182"/>
              <a:chExt cx="1848251" cy="1966536"/>
            </a:xfrm>
          </p:grpSpPr>
          <p:pic>
            <p:nvPicPr>
              <p:cNvPr id="7193" name="图片 8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-196528">
                <a:off x="7029166" y="967182"/>
                <a:ext cx="1848251" cy="1966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94" name="TextBox 95"/>
              <p:cNvSpPr>
                <a:spLocks noChangeArrowheads="1"/>
              </p:cNvSpPr>
              <p:nvPr/>
            </p:nvSpPr>
            <p:spPr bwMode="auto">
              <a:xfrm rot="-202451">
                <a:off x="7310194" y="1933696"/>
                <a:ext cx="1532768" cy="953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zh-CN" altLang="en-US" sz="1400">
                    <a:latin typeface="华文楷体" pitchFamily="2" charset="-122"/>
                    <a:ea typeface="华文楷体" pitchFamily="2" charset="-122"/>
                  </a:rPr>
                  <a:t>小贴士：图书开放式借阅服务让我们可以随时徜徉于书海之中</a:t>
                </a:r>
                <a:r>
                  <a:rPr lang="en-US" altLang="zh-CN" sz="1400">
                    <a:latin typeface="华文楷体" pitchFamily="2" charset="-122"/>
                    <a:ea typeface="华文楷体" pitchFamily="2" charset="-122"/>
                  </a:rPr>
                  <a:t>~</a:t>
                </a:r>
              </a:p>
            </p:txBody>
          </p:sp>
        </p:grpSp>
        <p:pic>
          <p:nvPicPr>
            <p:cNvPr id="7192" name="Picture 39" descr="http://www.iconpng.com/png/grey-moonlight/map_pi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88160" y="742835"/>
              <a:ext cx="546328" cy="546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84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读者服务</a:t>
            </a:r>
            <a:endParaRPr lang="zh-CN" altLang="en-US" sz="2000" dirty="0"/>
          </a:p>
        </p:txBody>
      </p:sp>
      <p:sp>
        <p:nvSpPr>
          <p:cNvPr id="7185" name="TextBox 14"/>
          <p:cNvSpPr>
            <a:spLocks noChangeArrowheads="1"/>
          </p:cNvSpPr>
          <p:nvPr/>
        </p:nvSpPr>
        <p:spPr bwMode="auto">
          <a:xfrm>
            <a:off x="5630877" y="484155"/>
            <a:ext cx="1908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5F5F5F"/>
                </a:solidFill>
                <a:latin typeface="楷体_GB2312" pitchFamily="49" charset="-122"/>
                <a:ea typeface="楷体_GB2312" pitchFamily="49" charset="-122"/>
              </a:rPr>
              <a:t>2.1 </a:t>
            </a:r>
            <a:r>
              <a:rPr lang="zh-CN" altLang="en-US" sz="1600" b="1" dirty="0" smtClean="0">
                <a:solidFill>
                  <a:srgbClr val="5F5F5F"/>
                </a:solidFill>
                <a:latin typeface="楷体_GB2312" pitchFamily="49" charset="-122"/>
                <a:ea typeface="楷体_GB2312" pitchFamily="49" charset="-122"/>
              </a:rPr>
              <a:t>图书借阅服务</a:t>
            </a:r>
            <a:endParaRPr lang="zh-CN" altLang="en-US" sz="1600" b="1" dirty="0">
              <a:solidFill>
                <a:srgbClr val="5F5F5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718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38" y="1193800"/>
            <a:ext cx="2409825" cy="221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750" y="3425825"/>
            <a:ext cx="2411413" cy="22050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6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7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8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9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3320" name="AutoShape 12" descr="YW8EHL7WPX`PUI@9CXCCZPF"/>
          <p:cNvSpPr>
            <a:spLocks noChangeArrowheads="1"/>
          </p:cNvSpPr>
          <p:nvPr/>
        </p:nvSpPr>
        <p:spPr bwMode="auto">
          <a:xfrm>
            <a:off x="2663825" y="373063"/>
            <a:ext cx="2620963" cy="661987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13321" name="TextBox 14"/>
          <p:cNvSpPr>
            <a:spLocks noChangeArrowheads="1"/>
          </p:cNvSpPr>
          <p:nvPr/>
        </p:nvSpPr>
        <p:spPr bwMode="auto">
          <a:xfrm>
            <a:off x="5521338" y="520668"/>
            <a:ext cx="21177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2.1 </a:t>
            </a:r>
            <a:r>
              <a:rPr lang="zh-CN" altLang="en-US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图书归还、续借</a:t>
            </a:r>
            <a:endParaRPr lang="zh-CN" altLang="en-US" sz="1600" dirty="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54" name="矩形 2"/>
          <p:cNvSpPr>
            <a:spLocks noChangeArrowheads="1"/>
          </p:cNvSpPr>
          <p:nvPr/>
        </p:nvSpPr>
        <p:spPr bwMode="auto">
          <a:xfrm>
            <a:off x="5740416" y="1214415"/>
            <a:ext cx="2735289" cy="28069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读者服务总台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80000"/>
              </a:lnSpc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所</a:t>
            </a: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借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图书均在读者服务总台归还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，归还图书时务必确认自己借阅账户信息详情。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lnSpc>
                <a:spcPct val="80000"/>
              </a:lnSpc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借满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50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天后方可办理续借手续，每本图书只能续借一次，期限为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60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天。</a:t>
            </a:r>
            <a:endParaRPr lang="zh-CN" altLang="en-US" sz="1600" dirty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lnSpc>
                <a:spcPct val="80000"/>
              </a:lnSpc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读者服务总台负责解答读者对图书馆服务提出的各种问题，包括信息查询、资源使用和下载，接受读者建议等。</a:t>
            </a:r>
            <a:endParaRPr lang="zh-CN" altLang="en-US" sz="16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3325" name="图片 3" descr="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6267" y="3670300"/>
            <a:ext cx="2000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005" y="1323954"/>
            <a:ext cx="5294383" cy="4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2" descr="tsg01[1]"/>
          <p:cNvSpPr>
            <a:spLocks noChangeArrowheads="1"/>
          </p:cNvSpPr>
          <p:nvPr/>
        </p:nvSpPr>
        <p:spPr bwMode="auto">
          <a:xfrm>
            <a:off x="-288925" y="0"/>
            <a:ext cx="9144000" cy="5715000"/>
          </a:xfrm>
          <a:prstGeom prst="ellipse">
            <a:avLst/>
          </a:prstGeom>
          <a:blipFill dpi="0" rotWithShape="1">
            <a:blip r:embed="rId2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12291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3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4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5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6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2297" name="TextBox 14"/>
          <p:cNvSpPr>
            <a:spLocks noChangeArrowheads="1"/>
          </p:cNvSpPr>
          <p:nvPr/>
        </p:nvSpPr>
        <p:spPr bwMode="auto">
          <a:xfrm>
            <a:off x="5543550" y="474663"/>
            <a:ext cx="2082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5F5F5F"/>
                </a:solidFill>
                <a:latin typeface="楷体_GB2312" pitchFamily="49" charset="-122"/>
                <a:ea typeface="楷体_GB2312" pitchFamily="49" charset="-122"/>
              </a:rPr>
              <a:t>2.1 </a:t>
            </a:r>
            <a:r>
              <a:rPr lang="zh-CN" altLang="en-US" sz="1600" b="1" dirty="0">
                <a:solidFill>
                  <a:srgbClr val="5F5F5F"/>
                </a:solidFill>
                <a:latin typeface="楷体_GB2312" pitchFamily="49" charset="-122"/>
                <a:ea typeface="楷体_GB2312" pitchFamily="49" charset="-122"/>
              </a:rPr>
              <a:t>图书借阅规则</a:t>
            </a:r>
          </a:p>
        </p:txBody>
      </p:sp>
      <p:sp>
        <p:nvSpPr>
          <p:cNvPr id="12298" name="AutoShape 27" descr="YW8EHL7WPX`PUI@9CXCCZPF"/>
          <p:cNvSpPr>
            <a:spLocks noChangeArrowheads="1"/>
          </p:cNvSpPr>
          <p:nvPr/>
        </p:nvSpPr>
        <p:spPr bwMode="auto">
          <a:xfrm>
            <a:off x="2886075" y="336550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2" name="组合 30"/>
          <p:cNvGrpSpPr>
            <a:grpSpLocks/>
          </p:cNvGrpSpPr>
          <p:nvPr/>
        </p:nvGrpSpPr>
        <p:grpSpPr bwMode="auto">
          <a:xfrm>
            <a:off x="798513" y="1316039"/>
            <a:ext cx="7262812" cy="630942"/>
            <a:chOff x="898676" y="2368274"/>
            <a:chExt cx="7263062" cy="631483"/>
          </a:xfrm>
        </p:grpSpPr>
        <p:sp>
          <p:nvSpPr>
            <p:cNvPr id="32" name="矩形 21"/>
            <p:cNvSpPr/>
            <p:nvPr/>
          </p:nvSpPr>
          <p:spPr>
            <a:xfrm>
              <a:off x="1451145" y="2368274"/>
              <a:ext cx="6710593" cy="6314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spcBef>
                  <a:spcPts val="600"/>
                </a:spcBef>
                <a:buFont typeface="Wingdings" pitchFamily="2" charset="2"/>
                <a:buNone/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隶书" pitchFamily="49" charset="-122"/>
                  <a:ea typeface="楷体"/>
                </a:rPr>
                <a:t>每位读者可借</a:t>
              </a:r>
              <a:r>
                <a:rPr lang="zh-CN" altLang="zh-CN" sz="1600" b="1" dirty="0">
                  <a:solidFill>
                    <a:srgbClr val="000000"/>
                  </a:solidFill>
                  <a:latin typeface="隶书" pitchFamily="49" charset="-122"/>
                  <a:ea typeface="楷体"/>
                </a:rPr>
                <a:t>4</a:t>
              </a:r>
              <a:r>
                <a:rPr lang="zh-CN" altLang="en-US" sz="1600" b="1" dirty="0">
                  <a:solidFill>
                    <a:srgbClr val="000000"/>
                  </a:solidFill>
                  <a:latin typeface="隶书" pitchFamily="49" charset="-122"/>
                  <a:ea typeface="楷体"/>
                </a:rPr>
                <a:t>本，借阅期限</a:t>
              </a:r>
              <a:r>
                <a:rPr lang="zh-CN" altLang="zh-CN" sz="1600" b="1" dirty="0">
                  <a:solidFill>
                    <a:srgbClr val="000000"/>
                  </a:solidFill>
                  <a:latin typeface="隶书" pitchFamily="49" charset="-122"/>
                  <a:ea typeface="楷体"/>
                </a:rPr>
                <a:t>60</a:t>
              </a:r>
              <a:r>
                <a:rPr lang="zh-CN" altLang="en-US" sz="1600" b="1" dirty="0">
                  <a:solidFill>
                    <a:srgbClr val="000000"/>
                  </a:solidFill>
                  <a:latin typeface="隶书" pitchFamily="49" charset="-122"/>
                  <a:ea typeface="楷体"/>
                </a:rPr>
                <a:t>天。</a:t>
              </a:r>
            </a:p>
            <a:p>
              <a:pPr marL="285750" indent="-285750" algn="l">
                <a:spcBef>
                  <a:spcPts val="600"/>
                </a:spcBef>
                <a:buFont typeface="Wingdings" pitchFamily="2" charset="2"/>
                <a:buChar char="p"/>
                <a:defRPr/>
              </a:pP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读者须在超期前</a:t>
              </a:r>
              <a:r>
                <a:rPr lang="zh-CN" altLang="zh-CN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来图书馆办理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归还、续借手续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。</a:t>
              </a:r>
              <a:endParaRPr lang="zh-CN" altLang="en-US" sz="1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3" name="圆角矩形 27"/>
            <p:cNvSpPr/>
            <p:nvPr/>
          </p:nvSpPr>
          <p:spPr>
            <a:xfrm>
              <a:off x="898676" y="2368274"/>
              <a:ext cx="503254" cy="475069"/>
            </a:xfrm>
            <a:prstGeom prst="roundRect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B9242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anchor="ctr" anchorCtr="1"/>
            <a:lstStyle/>
            <a:p>
              <a:pPr>
                <a:defRPr/>
              </a:pPr>
              <a:endParaRPr lang="en-US" altLang="zh-C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启体简体"/>
              </a:endParaRPr>
            </a:p>
          </p:txBody>
        </p:sp>
      </p:grpSp>
      <p:grpSp>
        <p:nvGrpSpPr>
          <p:cNvPr id="3" name="组合 30"/>
          <p:cNvGrpSpPr>
            <a:grpSpLocks/>
          </p:cNvGrpSpPr>
          <p:nvPr/>
        </p:nvGrpSpPr>
        <p:grpSpPr bwMode="auto">
          <a:xfrm>
            <a:off x="774648" y="2220914"/>
            <a:ext cx="7774147" cy="1231582"/>
            <a:chOff x="713105" y="988926"/>
            <a:chExt cx="7508523" cy="1424808"/>
          </a:xfrm>
        </p:grpSpPr>
        <p:sp>
          <p:nvSpPr>
            <p:cNvPr id="35" name="矩形 21"/>
            <p:cNvSpPr/>
            <p:nvPr/>
          </p:nvSpPr>
          <p:spPr>
            <a:xfrm>
              <a:off x="1242087" y="1007280"/>
              <a:ext cx="6979541" cy="140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zh-CN" altLang="en-US" sz="1600" b="1" dirty="0" smtClean="0">
                  <a:solidFill>
                    <a:srgbClr val="000000"/>
                  </a:solidFill>
                  <a:latin typeface="隶书" pitchFamily="49" charset="-122"/>
                  <a:ea typeface="隶书" pitchFamily="49" charset="-122"/>
                </a:rPr>
                <a:t>暑假延期：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隶书" pitchFamily="49" charset="-122"/>
                  <a:ea typeface="隶书" pitchFamily="49" charset="-122"/>
                </a:rPr>
                <a:t>借书时间为</a:t>
              </a:r>
              <a:r>
                <a:rPr lang="zh-CN" altLang="zh-CN" sz="16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6</a:t>
              </a:r>
              <a:r>
                <a:rPr lang="zh-CN" altLang="en-US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月</a:t>
              </a:r>
              <a:r>
                <a:rPr lang="zh-CN" altLang="zh-CN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15</a:t>
              </a:r>
              <a:r>
                <a:rPr lang="zh-CN" altLang="en-US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日至正式放假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前</a:t>
              </a:r>
              <a:r>
                <a:rPr lang="zh-CN" altLang="en-US" sz="1600" dirty="0" smtClean="0">
                  <a:latin typeface="隶书" pitchFamily="49" charset="-122"/>
                  <a:ea typeface="隶书" pitchFamily="49" charset="-122"/>
                </a:rPr>
                <a:t>，还书时间为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本</a:t>
              </a:r>
              <a:r>
                <a:rPr lang="zh-CN" altLang="en-US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学年</a:t>
              </a:r>
              <a:r>
                <a:rPr lang="en-US" altLang="zh-CN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9</a:t>
              </a:r>
              <a:r>
                <a:rPr lang="zh-CN" altLang="en-US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月</a:t>
              </a:r>
              <a:r>
                <a:rPr lang="en-US" altLang="zh-CN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30</a:t>
              </a:r>
              <a:r>
                <a:rPr lang="zh-CN" altLang="en-US" sz="1600" dirty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日之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前。</a:t>
              </a:r>
              <a:endParaRPr lang="en-US" altLang="zh-CN" sz="1600" dirty="0">
                <a:solidFill>
                  <a:srgbClr val="000000"/>
                </a:solidFill>
                <a:latin typeface="隶书" pitchFamily="49" charset="-122"/>
                <a:ea typeface="隶书" pitchFamily="49" charset="-122"/>
              </a:endParaRPr>
            </a:p>
            <a:p>
              <a:pPr marL="285750" indent="-285750" algn="l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zh-CN" altLang="en-US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（</a:t>
              </a:r>
              <a:r>
                <a:rPr lang="en-US" altLang="zh-CN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1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）</a:t>
              </a:r>
              <a:r>
                <a:rPr lang="zh-CN" altLang="zh-CN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6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月</a:t>
              </a:r>
              <a:r>
                <a:rPr lang="zh-CN" altLang="zh-CN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15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日至正式放假前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所借图书不受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60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天借阅期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限限制。</a:t>
              </a:r>
              <a:endParaRPr lang="en-US" altLang="zh-CN" sz="14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 marL="285750" indent="-285750" algn="l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（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2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）只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要超过</a:t>
              </a:r>
              <a:r>
                <a:rPr lang="en-US" altLang="zh-CN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60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天借阅期限就不能办理续借或借阅其他图书。</a:t>
              </a:r>
              <a:endParaRPr lang="en-US" altLang="zh-CN" sz="1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 marL="285750" indent="-285750" algn="l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zh-CN" altLang="en-US" sz="1400" dirty="0" smtClean="0">
                  <a:latin typeface="华文楷体" pitchFamily="2" charset="-122"/>
                  <a:ea typeface="华文楷体" pitchFamily="2" charset="-122"/>
                </a:rPr>
                <a:t>（</a:t>
              </a:r>
              <a:r>
                <a:rPr lang="en-US" altLang="zh-CN" sz="1400" dirty="0" smtClean="0">
                  <a:latin typeface="华文楷体" pitchFamily="2" charset="-122"/>
                  <a:ea typeface="华文楷体" pitchFamily="2" charset="-122"/>
                </a:rPr>
                <a:t>3</a:t>
              </a:r>
              <a:r>
                <a:rPr lang="zh-CN" altLang="en-US" sz="1400" dirty="0" smtClean="0">
                  <a:latin typeface="华文楷体" pitchFamily="2" charset="-122"/>
                  <a:ea typeface="华文楷体" pitchFamily="2" charset="-122"/>
                </a:rPr>
                <a:t>）本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学年</a:t>
              </a:r>
              <a:r>
                <a:rPr lang="en-US" altLang="zh-CN" sz="1400" dirty="0">
                  <a:latin typeface="华文楷体" pitchFamily="2" charset="-122"/>
                  <a:ea typeface="华文楷体" pitchFamily="2" charset="-122"/>
                </a:rPr>
                <a:t>10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月</a:t>
              </a:r>
              <a:r>
                <a:rPr lang="en-US" altLang="zh-CN" sz="1400" dirty="0">
                  <a:latin typeface="华文楷体" pitchFamily="2" charset="-122"/>
                  <a:ea typeface="华文楷体" pitchFamily="2" charset="-122"/>
                </a:rPr>
                <a:t>1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日之后归还，系统如实计算超期天数（即实际借阅天数</a:t>
              </a:r>
              <a:r>
                <a:rPr lang="en-US" altLang="zh-CN" sz="1400" dirty="0">
                  <a:latin typeface="华文楷体" pitchFamily="2" charset="-122"/>
                  <a:ea typeface="华文楷体" pitchFamily="2" charset="-122"/>
                </a:rPr>
                <a:t>-60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天）。</a:t>
              </a:r>
            </a:p>
          </p:txBody>
        </p:sp>
        <p:sp>
          <p:nvSpPr>
            <p:cNvPr id="36" name="圆角矩形 27"/>
            <p:cNvSpPr/>
            <p:nvPr/>
          </p:nvSpPr>
          <p:spPr>
            <a:xfrm>
              <a:off x="713105" y="988926"/>
              <a:ext cx="502909" cy="473835"/>
            </a:xfrm>
            <a:prstGeom prst="roundRect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B9242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anchor="ctr" anchorCtr="1"/>
            <a:lstStyle/>
            <a:p>
              <a:pPr>
                <a:defRPr/>
              </a:pPr>
              <a:endParaRPr lang="en-US" altLang="zh-C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启体简体"/>
              </a:endParaRPr>
            </a:p>
          </p:txBody>
        </p:sp>
      </p:grpSp>
      <p:grpSp>
        <p:nvGrpSpPr>
          <p:cNvPr id="4" name="组合 30"/>
          <p:cNvGrpSpPr>
            <a:grpSpLocks/>
          </p:cNvGrpSpPr>
          <p:nvPr/>
        </p:nvGrpSpPr>
        <p:grpSpPr bwMode="auto">
          <a:xfrm>
            <a:off x="738135" y="3660786"/>
            <a:ext cx="7238955" cy="1631216"/>
            <a:chOff x="816125" y="2307896"/>
            <a:chExt cx="7239092" cy="1632993"/>
          </a:xfrm>
        </p:grpSpPr>
        <p:sp>
          <p:nvSpPr>
            <p:cNvPr id="38" name="矩形 21"/>
            <p:cNvSpPr/>
            <p:nvPr/>
          </p:nvSpPr>
          <p:spPr>
            <a:xfrm>
              <a:off x="1376479" y="2307896"/>
              <a:ext cx="6678738" cy="163299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spcBef>
                  <a:spcPts val="6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楷体"/>
                  <a:ea typeface="华文楷体" pitchFamily="2" charset="-122"/>
                </a:rPr>
                <a:t>违规处理</a:t>
              </a:r>
              <a:endParaRPr lang="en-US" altLang="zh-CN" sz="1600" b="1" dirty="0">
                <a:solidFill>
                  <a:srgbClr val="000000"/>
                </a:solidFill>
                <a:latin typeface="楷体"/>
                <a:ea typeface="华文楷体" pitchFamily="2" charset="-122"/>
              </a:endParaRPr>
            </a:p>
            <a:p>
              <a:pPr marL="285750" indent="-285750" algn="l">
                <a:buFont typeface="Wingdings" pitchFamily="2" charset="2"/>
                <a:buChar char="p"/>
                <a:defRPr/>
              </a:pP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图书超期：</a:t>
              </a:r>
              <a:r>
                <a:rPr lang="zh-CN" altLang="en-US" sz="1400" dirty="0"/>
                <a:t>超期天数</a:t>
              </a:r>
              <a:r>
                <a:rPr lang="en-US" altLang="zh-CN" sz="1400" dirty="0"/>
                <a:t>=</a:t>
              </a:r>
              <a:r>
                <a:rPr lang="zh-CN" altLang="en-US" sz="1400" dirty="0"/>
                <a:t>停借天数，即每本图书每超期</a:t>
              </a:r>
              <a:r>
                <a:rPr lang="en-US" altLang="zh-CN" sz="1400" dirty="0"/>
                <a:t>1</a:t>
              </a:r>
              <a:r>
                <a:rPr lang="zh-CN" altLang="en-US" sz="1400" dirty="0"/>
                <a:t>日将停借</a:t>
              </a:r>
              <a:r>
                <a:rPr lang="en-US" altLang="zh-CN" sz="1400" dirty="0"/>
                <a:t>1</a:t>
              </a:r>
              <a:r>
                <a:rPr lang="zh-CN" altLang="en-US" sz="1400" dirty="0"/>
                <a:t>日，多本书超期累计停借天数。</a:t>
              </a:r>
              <a:endParaRPr lang="en-US" altLang="zh-CN" sz="14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 marL="285750" indent="-285750" algn="l">
                <a:buFont typeface="Wingdings" pitchFamily="2" charset="2"/>
                <a:buChar char="p"/>
                <a:defRPr/>
              </a:pP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图书丢失：一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般书刊按图书定价的</a:t>
              </a:r>
              <a:r>
                <a:rPr lang="zh-CN" altLang="zh-CN" sz="1400" dirty="0">
                  <a:latin typeface="华文楷体" pitchFamily="2" charset="-122"/>
                  <a:ea typeface="华文楷体" pitchFamily="2" charset="-122"/>
                </a:rPr>
                <a:t>2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倍赔偿。多卷书，如遗失其中一册或数册，按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全套书定价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赔偿。多卷集图书、报刊赔偿后，读者不得以任何理由索要其他卷册。如无书价或图书年份较早，由本馆根据版本、页数等酌情定价赔偿。</a:t>
              </a:r>
              <a:endParaRPr lang="en-US" altLang="zh-CN" sz="1400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 marL="285750" indent="-285750" algn="l">
                <a:buFont typeface="Wingdings" pitchFamily="2" charset="2"/>
                <a:buChar char="p"/>
                <a:defRPr/>
              </a:pP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图书污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损、盗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窃：按</a:t>
              </a:r>
              <a:r>
                <a:rPr lang="zh-CN" altLang="en-US" sz="1400" dirty="0">
                  <a:solidFill>
                    <a:srgbClr val="000000"/>
                  </a:solidFill>
                  <a:latin typeface="华文楷体" pitchFamily="2" charset="-122"/>
                  <a:ea typeface="华文楷体" pitchFamily="2" charset="-122"/>
                </a:rPr>
                <a:t>图书馆相关规章制度处理。</a:t>
              </a:r>
            </a:p>
          </p:txBody>
        </p:sp>
        <p:sp>
          <p:nvSpPr>
            <p:cNvPr id="39" name="圆角矩形 27"/>
            <p:cNvSpPr/>
            <p:nvPr/>
          </p:nvSpPr>
          <p:spPr>
            <a:xfrm>
              <a:off x="816125" y="2368274"/>
              <a:ext cx="503247" cy="475179"/>
            </a:xfrm>
            <a:prstGeom prst="roundRect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B9242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anchor="ctr" anchorCtr="1"/>
            <a:lstStyle/>
            <a:p>
              <a:pPr>
                <a:defRPr/>
              </a:pPr>
              <a:endParaRPr lang="en-US" altLang="zh-C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启体简体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6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7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8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9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3320" name="AutoShape 12" descr="YW8EHL7WPX`PUI@9CXCCZPF"/>
          <p:cNvSpPr>
            <a:spLocks noChangeArrowheads="1"/>
          </p:cNvSpPr>
          <p:nvPr/>
        </p:nvSpPr>
        <p:spPr bwMode="auto">
          <a:xfrm>
            <a:off x="2663825" y="373063"/>
            <a:ext cx="2620963" cy="661987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13321" name="TextBox 14"/>
          <p:cNvSpPr>
            <a:spLocks noChangeArrowheads="1"/>
          </p:cNvSpPr>
          <p:nvPr/>
        </p:nvSpPr>
        <p:spPr bwMode="auto">
          <a:xfrm>
            <a:off x="5400675" y="517525"/>
            <a:ext cx="2287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2.2 </a:t>
            </a:r>
            <a:r>
              <a:rPr lang="zh-CN" altLang="en-US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报</a:t>
            </a:r>
            <a:r>
              <a:rPr lang="zh-CN" altLang="en-US" sz="1600" b="1" dirty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刊阅览服务</a:t>
            </a:r>
            <a:endParaRPr lang="zh-CN" altLang="en-US" sz="1600" dirty="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332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563" y="1220788"/>
            <a:ext cx="3492500" cy="39766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54" name="矩形 2"/>
          <p:cNvSpPr>
            <a:spLocks noChangeArrowheads="1"/>
          </p:cNvSpPr>
          <p:nvPr/>
        </p:nvSpPr>
        <p:spPr bwMode="auto">
          <a:xfrm>
            <a:off x="3805227" y="2017701"/>
            <a:ext cx="2286000" cy="19943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现刊阅览室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lnSpc>
                <a:spcPct val="80000"/>
              </a:lnSpc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带学生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证换</a:t>
            </a: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取借阅卡片进入。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lnSpc>
                <a:spcPct val="80000"/>
              </a:lnSpc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取报刊前将借阅卡片放在报刊所处位置，每人每次限取一册，阅读完后</a:t>
            </a:r>
            <a:r>
              <a:rPr lang="en-US" altLang="zh-CN" sz="1400" dirty="0"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应按借阅卡片对应架号放回。</a:t>
            </a:r>
          </a:p>
          <a:p>
            <a:pPr marL="285750" indent="-285750" algn="l">
              <a:lnSpc>
                <a:spcPct val="80000"/>
              </a:lnSpc>
              <a:buFont typeface="Wingdings" pitchFamily="2" charset="2"/>
              <a:buChar char="p"/>
              <a:defRPr/>
            </a:pPr>
            <a:r>
              <a:rPr lang="zh-CN" altLang="en-US" sz="1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期刊和报纸不得带出室外阅览。</a:t>
            </a:r>
          </a:p>
        </p:txBody>
      </p:sp>
      <p:pic>
        <p:nvPicPr>
          <p:cNvPr id="13324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572" y="1351895"/>
            <a:ext cx="2857478" cy="298198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25" name="图片 3" descr="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4400" y="3505200"/>
            <a:ext cx="2000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动作按钮: 前进或下一项 13">
            <a:hlinkClick r:id="rId7" action="ppaction://program" highlightClick="1"/>
          </p:cNvPr>
          <p:cNvSpPr/>
          <p:nvPr/>
        </p:nvSpPr>
        <p:spPr>
          <a:xfrm>
            <a:off x="6105546" y="4756176"/>
            <a:ext cx="811161" cy="474669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演示视频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0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1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2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3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4344" name="AutoShape 12" descr="YW8EHL7WPX`PUI@9CXCCZPF"/>
          <p:cNvSpPr>
            <a:spLocks noChangeArrowheads="1"/>
          </p:cNvSpPr>
          <p:nvPr/>
        </p:nvSpPr>
        <p:spPr bwMode="auto">
          <a:xfrm>
            <a:off x="2663825" y="373063"/>
            <a:ext cx="2620963" cy="661987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14345" name="TextBox 14"/>
          <p:cNvSpPr>
            <a:spLocks noChangeArrowheads="1"/>
          </p:cNvSpPr>
          <p:nvPr/>
        </p:nvSpPr>
        <p:spPr bwMode="auto">
          <a:xfrm>
            <a:off x="5400675" y="517525"/>
            <a:ext cx="1979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2.3 </a:t>
            </a:r>
            <a:r>
              <a:rPr lang="zh-CN" altLang="en-US" sz="1600" b="1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自修学习空间</a:t>
            </a:r>
            <a:endParaRPr lang="zh-CN" altLang="en-US" sz="160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5373" name="矩形 1"/>
          <p:cNvSpPr>
            <a:spLocks noChangeArrowheads="1"/>
          </p:cNvSpPr>
          <p:nvPr/>
        </p:nvSpPr>
        <p:spPr bwMode="auto">
          <a:xfrm>
            <a:off x="6324624" y="1871649"/>
            <a:ext cx="2554287" cy="27084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defRPr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自修室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管理好个人用品，特别是手机、钱包等贵重的物件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自</a:t>
            </a: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修座位随来随用，</a:t>
            </a:r>
            <a:r>
              <a:rPr lang="zh-CN" altLang="en-US" sz="16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不得用书包、书本等物品占座位</a:t>
            </a: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。离开自修室时个人物品全部带走，晚间闭馆后，自修室将进行清理、打扫。</a:t>
            </a:r>
            <a:endParaRPr lang="en-US" altLang="zh-CN" sz="16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27" y="1250928"/>
            <a:ext cx="6113463" cy="43481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0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1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2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3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读者服务</a:t>
            </a:r>
            <a:endParaRPr lang="zh-CN" altLang="en-US" sz="2000" dirty="0"/>
          </a:p>
        </p:txBody>
      </p:sp>
      <p:sp>
        <p:nvSpPr>
          <p:cNvPr id="14344" name="AutoShape 12" descr="YW8EHL7WPX`PUI@9CXCCZPF"/>
          <p:cNvSpPr>
            <a:spLocks noChangeArrowheads="1"/>
          </p:cNvSpPr>
          <p:nvPr/>
        </p:nvSpPr>
        <p:spPr bwMode="auto">
          <a:xfrm>
            <a:off x="2663825" y="373063"/>
            <a:ext cx="2620963" cy="661987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14345" name="TextBox 14"/>
          <p:cNvSpPr>
            <a:spLocks noChangeArrowheads="1"/>
          </p:cNvSpPr>
          <p:nvPr/>
        </p:nvSpPr>
        <p:spPr bwMode="auto">
          <a:xfrm>
            <a:off x="5400675" y="517525"/>
            <a:ext cx="1979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2.3 </a:t>
            </a:r>
            <a:r>
              <a:rPr lang="zh-CN" altLang="en-US" sz="1600" b="1" dirty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自修学习空间</a:t>
            </a:r>
            <a:endParaRPr lang="zh-CN" altLang="en-US" sz="1600" dirty="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5373" name="矩形 1"/>
          <p:cNvSpPr>
            <a:spLocks noChangeArrowheads="1"/>
          </p:cNvSpPr>
          <p:nvPr/>
        </p:nvSpPr>
        <p:spPr bwMode="auto">
          <a:xfrm>
            <a:off x="4900617" y="1543032"/>
            <a:ext cx="3432222" cy="147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休闲阅读区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融入自修、休闲、读者活动等功能于一体的学习空间。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管理好个人用品，特别是手机、钱包等贵重的物件。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033" y="3478221"/>
            <a:ext cx="2519695" cy="20447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648" y="3551247"/>
            <a:ext cx="2555910" cy="20137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647" y="1177902"/>
            <a:ext cx="3760839" cy="22638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3123" y="3478221"/>
            <a:ext cx="2409858" cy="20812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37"/>
          <p:cNvGrpSpPr>
            <a:grpSpLocks/>
          </p:cNvGrpSpPr>
          <p:nvPr/>
        </p:nvGrpSpPr>
        <p:grpSpPr bwMode="auto">
          <a:xfrm>
            <a:off x="0" y="1128713"/>
            <a:ext cx="2000250" cy="4932362"/>
            <a:chOff x="0" y="711"/>
            <a:chExt cx="1260" cy="3107"/>
          </a:xfrm>
        </p:grpSpPr>
        <p:pic>
          <p:nvPicPr>
            <p:cNvPr id="15394" name="图片 10" descr="8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11"/>
              <a:ext cx="839" cy="3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5" name="图片 3" descr="8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312"/>
              <a:ext cx="1260" cy="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3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8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grpSp>
        <p:nvGrpSpPr>
          <p:cNvPr id="15369" name="Group 10"/>
          <p:cNvGrpSpPr>
            <a:grpSpLocks/>
          </p:cNvGrpSpPr>
          <p:nvPr/>
        </p:nvGrpSpPr>
        <p:grpSpPr bwMode="auto">
          <a:xfrm>
            <a:off x="474663" y="336550"/>
            <a:ext cx="5319712" cy="612775"/>
            <a:chOff x="299" y="212"/>
            <a:chExt cx="3351" cy="386"/>
          </a:xfrm>
        </p:grpSpPr>
        <p:pic>
          <p:nvPicPr>
            <p:cNvPr id="15392" name="图片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3" name="AutoShape 12" descr="YW8EHL7WPX`PUI@9CXCCZPF"/>
            <p:cNvSpPr>
              <a:spLocks noChangeArrowheads="1"/>
            </p:cNvSpPr>
            <p:nvPr/>
          </p:nvSpPr>
          <p:spPr bwMode="auto">
            <a:xfrm>
              <a:off x="2402" y="212"/>
              <a:ext cx="1248" cy="3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15370" name="Text Box 135"/>
          <p:cNvSpPr txBox="1">
            <a:spLocks noChangeArrowheads="1"/>
          </p:cNvSpPr>
          <p:nvPr/>
        </p:nvSpPr>
        <p:spPr bwMode="auto">
          <a:xfrm>
            <a:off x="142875" y="2425700"/>
            <a:ext cx="671513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ea typeface="楷体" pitchFamily="49" charset="-122"/>
              </a:rPr>
              <a:t>目    录</a:t>
            </a:r>
          </a:p>
        </p:txBody>
      </p:sp>
      <p:grpSp>
        <p:nvGrpSpPr>
          <p:cNvPr id="15371" name="组合 29"/>
          <p:cNvGrpSpPr>
            <a:grpSpLocks/>
          </p:cNvGrpSpPr>
          <p:nvPr/>
        </p:nvGrpSpPr>
        <p:grpSpPr bwMode="auto">
          <a:xfrm>
            <a:off x="2122488" y="1328738"/>
            <a:ext cx="1657350" cy="1044575"/>
            <a:chOff x="2498" y="1274541"/>
            <a:chExt cx="1589542" cy="1699388"/>
          </a:xfrm>
        </p:grpSpPr>
        <p:sp>
          <p:nvSpPr>
            <p:cNvPr id="31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圆角矩形 4"/>
            <p:cNvSpPr/>
            <p:nvPr/>
          </p:nvSpPr>
          <p:spPr>
            <a:xfrm>
              <a:off x="80148" y="1352021"/>
              <a:ext cx="1434242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3.1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无线网络平台</a:t>
              </a:r>
            </a:p>
          </p:txBody>
        </p:sp>
      </p:grpSp>
      <p:grpSp>
        <p:nvGrpSpPr>
          <p:cNvPr id="15372" name="组合 32"/>
          <p:cNvGrpSpPr>
            <a:grpSpLocks/>
          </p:cNvGrpSpPr>
          <p:nvPr/>
        </p:nvGrpSpPr>
        <p:grpSpPr bwMode="auto">
          <a:xfrm>
            <a:off x="5221288" y="1290638"/>
            <a:ext cx="1873250" cy="1044575"/>
            <a:chOff x="2498" y="1274541"/>
            <a:chExt cx="1589542" cy="1699388"/>
          </a:xfrm>
        </p:grpSpPr>
        <p:sp>
          <p:nvSpPr>
            <p:cNvPr id="34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圆角矩形 4"/>
            <p:cNvSpPr/>
            <p:nvPr/>
          </p:nvSpPr>
          <p:spPr>
            <a:xfrm>
              <a:off x="80628" y="1352021"/>
              <a:ext cx="1433282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3.2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移动图书馆平台</a:t>
              </a:r>
            </a:p>
          </p:txBody>
        </p:sp>
      </p:grpSp>
      <p:grpSp>
        <p:nvGrpSpPr>
          <p:cNvPr id="15373" name="组合 35"/>
          <p:cNvGrpSpPr>
            <a:grpSpLocks/>
          </p:cNvGrpSpPr>
          <p:nvPr/>
        </p:nvGrpSpPr>
        <p:grpSpPr bwMode="auto">
          <a:xfrm>
            <a:off x="1316038" y="2787650"/>
            <a:ext cx="1982787" cy="1044575"/>
            <a:chOff x="2498" y="1274541"/>
            <a:chExt cx="1589542" cy="1699388"/>
          </a:xfrm>
        </p:grpSpPr>
        <p:sp>
          <p:nvSpPr>
            <p:cNvPr id="37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圆角矩形 4"/>
            <p:cNvSpPr/>
            <p:nvPr/>
          </p:nvSpPr>
          <p:spPr>
            <a:xfrm>
              <a:off x="80129" y="1352021"/>
              <a:ext cx="1434279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3.3 </a:t>
              </a:r>
              <a:r>
                <a:rPr lang="zh-CN" altLang="en-US" sz="2000" b="1" dirty="0" smtClean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数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字报刊阅读平台</a:t>
              </a:r>
            </a:p>
          </p:txBody>
        </p:sp>
      </p:grpSp>
      <p:grpSp>
        <p:nvGrpSpPr>
          <p:cNvPr id="15374" name="组合 38"/>
          <p:cNvGrpSpPr>
            <a:grpSpLocks/>
          </p:cNvGrpSpPr>
          <p:nvPr/>
        </p:nvGrpSpPr>
        <p:grpSpPr bwMode="auto">
          <a:xfrm>
            <a:off x="3987800" y="2774950"/>
            <a:ext cx="1657350" cy="1044575"/>
            <a:chOff x="2498" y="1274541"/>
            <a:chExt cx="1589542" cy="1699388"/>
          </a:xfrm>
        </p:grpSpPr>
        <p:sp>
          <p:nvSpPr>
            <p:cNvPr id="40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圆角矩形 4"/>
            <p:cNvSpPr/>
            <p:nvPr/>
          </p:nvSpPr>
          <p:spPr>
            <a:xfrm>
              <a:off x="80149" y="1352021"/>
              <a:ext cx="1434242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3.4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考试辅助平台</a:t>
              </a:r>
            </a:p>
          </p:txBody>
        </p:sp>
      </p:grpSp>
      <p:grpSp>
        <p:nvGrpSpPr>
          <p:cNvPr id="15375" name="组合 41"/>
          <p:cNvGrpSpPr>
            <a:grpSpLocks/>
          </p:cNvGrpSpPr>
          <p:nvPr/>
        </p:nvGrpSpPr>
        <p:grpSpPr bwMode="auto">
          <a:xfrm>
            <a:off x="6551613" y="2787650"/>
            <a:ext cx="1657350" cy="1044575"/>
            <a:chOff x="2498" y="1274541"/>
            <a:chExt cx="1589542" cy="1699388"/>
          </a:xfrm>
        </p:grpSpPr>
        <p:sp>
          <p:nvSpPr>
            <p:cNvPr id="43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圆角矩形 4"/>
            <p:cNvSpPr/>
            <p:nvPr/>
          </p:nvSpPr>
          <p:spPr>
            <a:xfrm>
              <a:off x="80148" y="1352021"/>
              <a:ext cx="1434242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3.5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微信服务平台</a:t>
              </a:r>
            </a:p>
          </p:txBody>
        </p:sp>
      </p:grpSp>
      <p:grpSp>
        <p:nvGrpSpPr>
          <p:cNvPr id="15376" name="组合 45"/>
          <p:cNvGrpSpPr>
            <a:grpSpLocks/>
          </p:cNvGrpSpPr>
          <p:nvPr/>
        </p:nvGrpSpPr>
        <p:grpSpPr bwMode="auto">
          <a:xfrm>
            <a:off x="2203450" y="4262438"/>
            <a:ext cx="2387600" cy="1044575"/>
            <a:chOff x="2498" y="1274541"/>
            <a:chExt cx="1589542" cy="1699388"/>
          </a:xfrm>
        </p:grpSpPr>
        <p:sp>
          <p:nvSpPr>
            <p:cNvPr id="47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圆角矩形 4"/>
            <p:cNvSpPr/>
            <p:nvPr/>
          </p:nvSpPr>
          <p:spPr>
            <a:xfrm>
              <a:off x="79650" y="1352021"/>
              <a:ext cx="1435238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3.6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安徽省高校资源共享平台</a:t>
              </a:r>
            </a:p>
          </p:txBody>
        </p:sp>
      </p:grpSp>
      <p:grpSp>
        <p:nvGrpSpPr>
          <p:cNvPr id="15377" name="组合 48"/>
          <p:cNvGrpSpPr>
            <a:grpSpLocks/>
          </p:cNvGrpSpPr>
          <p:nvPr/>
        </p:nvGrpSpPr>
        <p:grpSpPr bwMode="auto">
          <a:xfrm>
            <a:off x="5707063" y="4214813"/>
            <a:ext cx="2033587" cy="1044575"/>
            <a:chOff x="2498" y="1274541"/>
            <a:chExt cx="1589542" cy="1699388"/>
          </a:xfrm>
        </p:grpSpPr>
        <p:sp>
          <p:nvSpPr>
            <p:cNvPr id="50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圆角矩形 4"/>
            <p:cNvSpPr/>
            <p:nvPr/>
          </p:nvSpPr>
          <p:spPr>
            <a:xfrm>
              <a:off x="80672" y="1352021"/>
              <a:ext cx="1433194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3.7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研学资源数据库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8" descr="tsg01[1]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ellipse">
            <a:avLst/>
          </a:prstGeom>
          <a:blipFill dpi="0" rotWithShape="1">
            <a:blip r:embed="rId2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16387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9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0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1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6393" name="Group 10"/>
          <p:cNvGrpSpPr>
            <a:grpSpLocks/>
          </p:cNvGrpSpPr>
          <p:nvPr/>
        </p:nvGrpSpPr>
        <p:grpSpPr bwMode="auto">
          <a:xfrm>
            <a:off x="474663" y="336550"/>
            <a:ext cx="5319712" cy="612775"/>
            <a:chOff x="299" y="212"/>
            <a:chExt cx="3351" cy="386"/>
          </a:xfrm>
        </p:grpSpPr>
        <p:pic>
          <p:nvPicPr>
            <p:cNvPr id="16402" name="图片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3" name="AutoShape 12" descr="YW8EHL7WPX`PUI@9CXCCZPF"/>
            <p:cNvSpPr>
              <a:spLocks noChangeArrowheads="1"/>
            </p:cNvSpPr>
            <p:nvPr/>
          </p:nvSpPr>
          <p:spPr bwMode="auto">
            <a:xfrm>
              <a:off x="2402" y="212"/>
              <a:ext cx="1248" cy="3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38" name="圆角矩形 4"/>
          <p:cNvSpPr/>
          <p:nvPr/>
        </p:nvSpPr>
        <p:spPr bwMode="auto">
          <a:xfrm>
            <a:off x="1412875" y="2835275"/>
            <a:ext cx="1789113" cy="9493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110" tIns="118110" rIns="118110" bIns="118110" anchor="ctr"/>
          <a:lstStyle/>
          <a:p>
            <a:pPr defTabSz="13779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sz="20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rPr>
              <a:t>3.3 </a:t>
            </a:r>
            <a:r>
              <a:rPr lang="zh-CN" altLang="en-US" sz="20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rPr>
              <a:t>博看数字报刊阅读平台</a:t>
            </a:r>
          </a:p>
        </p:txBody>
      </p:sp>
      <p:sp>
        <p:nvSpPr>
          <p:cNvPr id="16395" name="TextBox 13"/>
          <p:cNvSpPr>
            <a:spLocks noChangeArrowheads="1"/>
          </p:cNvSpPr>
          <p:nvPr/>
        </p:nvSpPr>
        <p:spPr bwMode="auto">
          <a:xfrm>
            <a:off x="5922981" y="484155"/>
            <a:ext cx="1838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3.1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无线网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络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639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236663"/>
            <a:ext cx="3348038" cy="188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7" name="Picture 6" descr="FA9C2B37195DE631630924137A4B01D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648" y="3186117"/>
            <a:ext cx="3348038" cy="238125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5" name="Rectangle 3"/>
          <p:cNvSpPr txBox="1">
            <a:spLocks noRot="1" noChangeArrowheads="1"/>
          </p:cNvSpPr>
          <p:nvPr/>
        </p:nvSpPr>
        <p:spPr bwMode="auto">
          <a:xfrm>
            <a:off x="4316409" y="1973263"/>
            <a:ext cx="4221166" cy="2603500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图书馆免费</a:t>
            </a:r>
            <a:r>
              <a:rPr lang="en-US" altLang="zh-CN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WIFI</a:t>
            </a: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名称：</a:t>
            </a:r>
            <a:r>
              <a:rPr lang="en-US" altLang="zh-CN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library</a:t>
            </a:r>
            <a:endParaRPr lang="en-US" altLang="zh-CN" sz="1600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实名登陆</a:t>
            </a:r>
            <a:endParaRPr lang="en-US" altLang="zh-CN" sz="1600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账号：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学号</a:t>
            </a:r>
          </a:p>
          <a:p>
            <a:pPr algn="l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  <a:sym typeface="Calibri" pitchFamily="34" charset="0"/>
              </a:rPr>
              <a:t>密码：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身份证号最后</a:t>
            </a: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6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位（含大写</a:t>
            </a: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”X”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）</a:t>
            </a:r>
            <a:endParaRPr lang="en-US" altLang="zh-CN" sz="1600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请及时修改密码</a:t>
            </a: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，保障自己的账户安全，严禁将账号信息外泄，如造成任何法律后果（如非法政治言论、诽谤他人、暴力威胁、色情传播等）由账户拥有人承担。</a:t>
            </a:r>
            <a:endParaRPr lang="zh-CN" altLang="en-US" sz="1600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6399" name="图片 3" descr="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670300"/>
            <a:ext cx="2000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8" descr="tsg01[1]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1843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7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8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9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4663" y="336550"/>
            <a:ext cx="5068887" cy="612775"/>
            <a:chOff x="299" y="212"/>
            <a:chExt cx="3351" cy="386"/>
          </a:xfrm>
        </p:grpSpPr>
        <p:pic>
          <p:nvPicPr>
            <p:cNvPr id="18449" name="图片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AutoShape 12" descr="YW8EHL7WPX`PUI@9CXCCZPF"/>
            <p:cNvSpPr>
              <a:spLocks noChangeArrowheads="1"/>
            </p:cNvSpPr>
            <p:nvPr/>
          </p:nvSpPr>
          <p:spPr bwMode="auto">
            <a:xfrm>
              <a:off x="2402" y="212"/>
              <a:ext cx="1248" cy="3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18442" name="TextBox 13"/>
          <p:cNvSpPr>
            <a:spLocks noChangeArrowheads="1"/>
          </p:cNvSpPr>
          <p:nvPr/>
        </p:nvSpPr>
        <p:spPr bwMode="auto">
          <a:xfrm>
            <a:off x="5484825" y="484155"/>
            <a:ext cx="2159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3.2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移动图书馆平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台</a:t>
            </a:r>
            <a:endParaRPr lang="en-US" altLang="zh-CN" sz="1600" b="1" dirty="0">
              <a:solidFill>
                <a:srgbClr val="7F7F7F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</p:txBody>
      </p:sp>
      <p:pic>
        <p:nvPicPr>
          <p:cNvPr id="184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168" y="1185862"/>
            <a:ext cx="4030457" cy="4300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Rectangle 3"/>
          <p:cNvSpPr txBox="1">
            <a:spLocks noRot="1" noChangeArrowheads="1"/>
          </p:cNvSpPr>
          <p:nvPr/>
        </p:nvSpPr>
        <p:spPr bwMode="auto">
          <a:xfrm>
            <a:off x="4900617" y="1725597"/>
            <a:ext cx="3614788" cy="3140118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电子图书借阅机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内置电子图书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2000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册，定期更新。</a:t>
            </a: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使用方法：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）手机、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Pad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等移动设备联网。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）手指轻碰歌德电子图书借阅机机显示屏，进入主界面，扫描二维码下载应用程序“移动图书馆”。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）返回主界面，在图书导航栏中滑动选择图片进入图书下载界面。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）打开“移动图书馆”扫描本书二维码下载、阅读。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8" descr="tsg01[1]"/>
          <p:cNvSpPr>
            <a:spLocks noChangeArrowheads="1"/>
          </p:cNvSpPr>
          <p:nvPr/>
        </p:nvSpPr>
        <p:spPr bwMode="auto">
          <a:xfrm>
            <a:off x="0" y="-136566"/>
            <a:ext cx="9144000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1843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7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8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9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4663" y="336550"/>
            <a:ext cx="5068887" cy="612775"/>
            <a:chOff x="299" y="212"/>
            <a:chExt cx="3351" cy="386"/>
          </a:xfrm>
        </p:grpSpPr>
        <p:pic>
          <p:nvPicPr>
            <p:cNvPr id="18449" name="图片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AutoShape 12" descr="YW8EHL7WPX`PUI@9CXCCZPF"/>
            <p:cNvSpPr>
              <a:spLocks noChangeArrowheads="1"/>
            </p:cNvSpPr>
            <p:nvPr/>
          </p:nvSpPr>
          <p:spPr bwMode="auto">
            <a:xfrm>
              <a:off x="2402" y="212"/>
              <a:ext cx="1248" cy="3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18442" name="TextBox 13"/>
          <p:cNvSpPr>
            <a:spLocks noChangeArrowheads="1"/>
          </p:cNvSpPr>
          <p:nvPr/>
        </p:nvSpPr>
        <p:spPr bwMode="auto">
          <a:xfrm>
            <a:off x="5484825" y="484155"/>
            <a:ext cx="2159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3.2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移动图书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馆平台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 bwMode="auto">
          <a:xfrm>
            <a:off x="5813442" y="1250928"/>
            <a:ext cx="3176631" cy="4198995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移动图书馆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APP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下载方式：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）手机、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Pad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扫描歌德电子图书借阅机上的二维码下载。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）应用中心搜“移动图书馆”下载、安装。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使用方法：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）打开移动图书馆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APP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，进入主界面。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）轻点 “学术资源”，按照系统提示进入账号登录界面。  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账号：学号</a:t>
            </a:r>
            <a:endParaRPr lang="en-US" altLang="zh-CN" sz="1600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密码：</a:t>
            </a: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0000</a:t>
            </a: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）主要功能有：个人借阅信息查询、公开课、学术资源等。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35" y="1287441"/>
            <a:ext cx="2373345" cy="4162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4045" y="1287440"/>
            <a:ext cx="2409858" cy="4198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52" descr="tsg01[1]"/>
          <p:cNvSpPr>
            <a:spLocks noChangeArrowheads="1"/>
          </p:cNvSpPr>
          <p:nvPr/>
        </p:nvSpPr>
        <p:spPr bwMode="auto">
          <a:xfrm>
            <a:off x="395288" y="1309688"/>
            <a:ext cx="8497887" cy="4248150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>
              <a:alphaModFix amt="3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3075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6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7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8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9" name="TextBox 12"/>
          <p:cNvSpPr>
            <a:spLocks noChangeArrowheads="1"/>
          </p:cNvSpPr>
          <p:nvPr/>
        </p:nvSpPr>
        <p:spPr bwMode="auto">
          <a:xfrm>
            <a:off x="1179513" y="3921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0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目录</a:t>
            </a:r>
            <a:endParaRPr lang="zh-CN" altLang="en-US" sz="2000"/>
          </a:p>
        </p:txBody>
      </p:sp>
      <p:grpSp>
        <p:nvGrpSpPr>
          <p:cNvPr id="3080" name="Group 24"/>
          <p:cNvGrpSpPr>
            <a:grpSpLocks/>
          </p:cNvGrpSpPr>
          <p:nvPr/>
        </p:nvGrpSpPr>
        <p:grpSpPr bwMode="auto">
          <a:xfrm>
            <a:off x="1835150" y="2546350"/>
            <a:ext cx="5611813" cy="647700"/>
            <a:chOff x="0" y="0"/>
            <a:chExt cx="5611407" cy="648072"/>
          </a:xfrm>
        </p:grpSpPr>
        <p:sp>
          <p:nvSpPr>
            <p:cNvPr id="3109" name="圆角矩形 29"/>
            <p:cNvSpPr>
              <a:spLocks noChangeArrowheads="1"/>
            </p:cNvSpPr>
            <p:nvPr/>
          </p:nvSpPr>
          <p:spPr bwMode="auto">
            <a:xfrm>
              <a:off x="329981" y="0"/>
              <a:ext cx="5281426" cy="648072"/>
            </a:xfrm>
            <a:prstGeom prst="roundRect">
              <a:avLst>
                <a:gd name="adj" fmla="val 7259"/>
              </a:avLst>
            </a:prstGeom>
            <a:solidFill>
              <a:srgbClr val="E387ED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110" name="Group 26"/>
            <p:cNvGrpSpPr>
              <a:grpSpLocks/>
            </p:cNvGrpSpPr>
            <p:nvPr/>
          </p:nvGrpSpPr>
          <p:grpSpPr bwMode="auto">
            <a:xfrm>
              <a:off x="0" y="108289"/>
              <a:ext cx="408597" cy="504056"/>
              <a:chOff x="0" y="0"/>
              <a:chExt cx="408597" cy="504056"/>
            </a:xfrm>
          </p:grpSpPr>
          <p:grpSp>
            <p:nvGrpSpPr>
              <p:cNvPr id="3111" name="Group 27"/>
              <p:cNvGrpSpPr>
                <a:grpSpLocks/>
              </p:cNvGrpSpPr>
              <p:nvPr/>
            </p:nvGrpSpPr>
            <p:grpSpPr bwMode="auto">
              <a:xfrm rot="-1934848">
                <a:off x="0" y="0"/>
                <a:ext cx="408597" cy="504056"/>
                <a:chOff x="0" y="0"/>
                <a:chExt cx="423990" cy="504056"/>
              </a:xfrm>
            </p:grpSpPr>
            <p:sp>
              <p:nvSpPr>
                <p:cNvPr id="3113" name="圆角矩形 33"/>
                <p:cNvSpPr>
                  <a:spLocks noChangeArrowheads="1"/>
                </p:cNvSpPr>
                <p:nvPr/>
              </p:nvSpPr>
              <p:spPr bwMode="auto">
                <a:xfrm>
                  <a:off x="1" y="0"/>
                  <a:ext cx="423989" cy="504056"/>
                </a:xfrm>
                <a:prstGeom prst="roundRect">
                  <a:avLst>
                    <a:gd name="adj" fmla="val 7259"/>
                  </a:avLst>
                </a:prstGeom>
                <a:solidFill>
                  <a:srgbClr val="E387ED"/>
                </a:solidFill>
                <a:ln w="6350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114" name="圆角矩形 34"/>
                <p:cNvSpPr>
                  <a:spLocks noChangeArrowheads="1"/>
                </p:cNvSpPr>
                <p:nvPr/>
              </p:nvSpPr>
              <p:spPr bwMode="auto">
                <a:xfrm>
                  <a:off x="0" y="377069"/>
                  <a:ext cx="423989" cy="126987"/>
                </a:xfrm>
                <a:prstGeom prst="roundRect">
                  <a:avLst>
                    <a:gd name="adj" fmla="val 7259"/>
                  </a:avLst>
                </a:prstGeom>
                <a:solidFill>
                  <a:schemeClr val="bg1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3112" name="TextBox 32"/>
              <p:cNvSpPr>
                <a:spLocks noChangeArrowheads="1"/>
              </p:cNvSpPr>
              <p:nvPr/>
            </p:nvSpPr>
            <p:spPr bwMode="auto">
              <a:xfrm rot="-1958659">
                <a:off x="23169" y="31081"/>
                <a:ext cx="3273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zh-CN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2</a:t>
                </a:r>
                <a:endParaRPr lang="zh-CN" altLang="en-US"/>
              </a:p>
            </p:txBody>
          </p:sp>
        </p:grpSp>
      </p:grpSp>
      <p:grpSp>
        <p:nvGrpSpPr>
          <p:cNvPr id="3081" name="Group 31"/>
          <p:cNvGrpSpPr>
            <a:grpSpLocks/>
          </p:cNvGrpSpPr>
          <p:nvPr/>
        </p:nvGrpSpPr>
        <p:grpSpPr bwMode="auto">
          <a:xfrm>
            <a:off x="1835150" y="3457575"/>
            <a:ext cx="5611813" cy="647700"/>
            <a:chOff x="0" y="0"/>
            <a:chExt cx="5611407" cy="648072"/>
          </a:xfrm>
        </p:grpSpPr>
        <p:sp>
          <p:nvSpPr>
            <p:cNvPr id="3103" name="圆角矩形 36"/>
            <p:cNvSpPr>
              <a:spLocks noChangeArrowheads="1"/>
            </p:cNvSpPr>
            <p:nvPr/>
          </p:nvSpPr>
          <p:spPr bwMode="auto">
            <a:xfrm>
              <a:off x="329981" y="0"/>
              <a:ext cx="5281426" cy="648072"/>
            </a:xfrm>
            <a:prstGeom prst="roundRect">
              <a:avLst>
                <a:gd name="adj" fmla="val 7259"/>
              </a:avLst>
            </a:prstGeom>
            <a:solidFill>
              <a:srgbClr val="99CC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104" name="Group 33"/>
            <p:cNvGrpSpPr>
              <a:grpSpLocks/>
            </p:cNvGrpSpPr>
            <p:nvPr/>
          </p:nvGrpSpPr>
          <p:grpSpPr bwMode="auto">
            <a:xfrm>
              <a:off x="0" y="108289"/>
              <a:ext cx="408597" cy="504056"/>
              <a:chOff x="0" y="0"/>
              <a:chExt cx="408597" cy="504056"/>
            </a:xfrm>
          </p:grpSpPr>
          <p:grpSp>
            <p:nvGrpSpPr>
              <p:cNvPr id="3105" name="Group 34"/>
              <p:cNvGrpSpPr>
                <a:grpSpLocks/>
              </p:cNvGrpSpPr>
              <p:nvPr/>
            </p:nvGrpSpPr>
            <p:grpSpPr bwMode="auto">
              <a:xfrm rot="-1934848">
                <a:off x="0" y="0"/>
                <a:ext cx="408597" cy="504056"/>
                <a:chOff x="0" y="0"/>
                <a:chExt cx="423990" cy="504056"/>
              </a:xfrm>
            </p:grpSpPr>
            <p:sp>
              <p:nvSpPr>
                <p:cNvPr id="3107" name="圆角矩形 40"/>
                <p:cNvSpPr>
                  <a:spLocks noChangeArrowheads="1"/>
                </p:cNvSpPr>
                <p:nvPr/>
              </p:nvSpPr>
              <p:spPr bwMode="auto">
                <a:xfrm>
                  <a:off x="1" y="0"/>
                  <a:ext cx="423989" cy="504056"/>
                </a:xfrm>
                <a:prstGeom prst="roundRect">
                  <a:avLst>
                    <a:gd name="adj" fmla="val 7259"/>
                  </a:avLst>
                </a:prstGeom>
                <a:solidFill>
                  <a:srgbClr val="99CC00"/>
                </a:solidFill>
                <a:ln w="6350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108" name="圆角矩形 41"/>
                <p:cNvSpPr>
                  <a:spLocks noChangeArrowheads="1"/>
                </p:cNvSpPr>
                <p:nvPr/>
              </p:nvSpPr>
              <p:spPr bwMode="auto">
                <a:xfrm>
                  <a:off x="0" y="377069"/>
                  <a:ext cx="423989" cy="126987"/>
                </a:xfrm>
                <a:prstGeom prst="roundRect">
                  <a:avLst>
                    <a:gd name="adj" fmla="val 7259"/>
                  </a:avLst>
                </a:prstGeom>
                <a:solidFill>
                  <a:srgbClr val="99CC00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3106" name="TextBox 39"/>
              <p:cNvSpPr>
                <a:spLocks noChangeArrowheads="1"/>
              </p:cNvSpPr>
              <p:nvPr/>
            </p:nvSpPr>
            <p:spPr bwMode="auto">
              <a:xfrm rot="-1958659">
                <a:off x="23848" y="31702"/>
                <a:ext cx="325924" cy="366154"/>
              </a:xfrm>
              <a:prstGeom prst="rect">
                <a:avLst/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zh-CN" b="1">
                    <a:solidFill>
                      <a:srgbClr val="3F3F3F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3</a:t>
                </a:r>
                <a:endParaRPr lang="zh-CN" altLang="en-US"/>
              </a:p>
            </p:txBody>
          </p:sp>
        </p:grpSp>
      </p:grpSp>
      <p:grpSp>
        <p:nvGrpSpPr>
          <p:cNvPr id="3082" name="Group 38"/>
          <p:cNvGrpSpPr>
            <a:grpSpLocks/>
          </p:cNvGrpSpPr>
          <p:nvPr/>
        </p:nvGrpSpPr>
        <p:grpSpPr bwMode="auto">
          <a:xfrm>
            <a:off x="1835150" y="4368800"/>
            <a:ext cx="5611812" cy="649288"/>
            <a:chOff x="0" y="0"/>
            <a:chExt cx="5611407" cy="648072"/>
          </a:xfrm>
        </p:grpSpPr>
        <p:sp>
          <p:nvSpPr>
            <p:cNvPr id="3097" name="圆角矩形 43"/>
            <p:cNvSpPr>
              <a:spLocks noChangeArrowheads="1"/>
            </p:cNvSpPr>
            <p:nvPr/>
          </p:nvSpPr>
          <p:spPr bwMode="auto">
            <a:xfrm>
              <a:off x="329981" y="0"/>
              <a:ext cx="5281426" cy="648072"/>
            </a:xfrm>
            <a:prstGeom prst="roundRect">
              <a:avLst>
                <a:gd name="adj" fmla="val 7259"/>
              </a:avLst>
            </a:prstGeom>
            <a:solidFill>
              <a:srgbClr val="938953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098" name="Group 40"/>
            <p:cNvGrpSpPr>
              <a:grpSpLocks/>
            </p:cNvGrpSpPr>
            <p:nvPr/>
          </p:nvGrpSpPr>
          <p:grpSpPr bwMode="auto">
            <a:xfrm>
              <a:off x="0" y="108289"/>
              <a:ext cx="408597" cy="504056"/>
              <a:chOff x="0" y="0"/>
              <a:chExt cx="408597" cy="504056"/>
            </a:xfrm>
          </p:grpSpPr>
          <p:grpSp>
            <p:nvGrpSpPr>
              <p:cNvPr id="3099" name="Group 41"/>
              <p:cNvGrpSpPr>
                <a:grpSpLocks/>
              </p:cNvGrpSpPr>
              <p:nvPr/>
            </p:nvGrpSpPr>
            <p:grpSpPr bwMode="auto">
              <a:xfrm rot="-1934848">
                <a:off x="0" y="0"/>
                <a:ext cx="408597" cy="504056"/>
                <a:chOff x="0" y="0"/>
                <a:chExt cx="423990" cy="504056"/>
              </a:xfrm>
            </p:grpSpPr>
            <p:sp>
              <p:nvSpPr>
                <p:cNvPr id="3101" name="圆角矩形 47"/>
                <p:cNvSpPr>
                  <a:spLocks noChangeArrowheads="1"/>
                </p:cNvSpPr>
                <p:nvPr/>
              </p:nvSpPr>
              <p:spPr bwMode="auto">
                <a:xfrm>
                  <a:off x="1" y="0"/>
                  <a:ext cx="423989" cy="504056"/>
                </a:xfrm>
                <a:prstGeom prst="roundRect">
                  <a:avLst>
                    <a:gd name="adj" fmla="val 7259"/>
                  </a:avLst>
                </a:prstGeom>
                <a:solidFill>
                  <a:srgbClr val="938953"/>
                </a:solidFill>
                <a:ln w="6350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102" name="圆角矩形 48"/>
                <p:cNvSpPr>
                  <a:spLocks noChangeArrowheads="1"/>
                </p:cNvSpPr>
                <p:nvPr/>
              </p:nvSpPr>
              <p:spPr bwMode="auto">
                <a:xfrm>
                  <a:off x="0" y="377069"/>
                  <a:ext cx="423989" cy="126987"/>
                </a:xfrm>
                <a:prstGeom prst="roundRect">
                  <a:avLst>
                    <a:gd name="adj" fmla="val 7259"/>
                  </a:avLst>
                </a:prstGeom>
                <a:solidFill>
                  <a:schemeClr val="bg1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3100" name="TextBox 46"/>
              <p:cNvSpPr>
                <a:spLocks noChangeArrowheads="1"/>
              </p:cNvSpPr>
              <p:nvPr/>
            </p:nvSpPr>
            <p:spPr bwMode="auto">
              <a:xfrm rot="-1958659">
                <a:off x="23169" y="31081"/>
                <a:ext cx="3273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4</a:t>
                </a:r>
                <a:endParaRPr lang="zh-CN" altLang="en-US" dirty="0"/>
              </a:p>
            </p:txBody>
          </p:sp>
        </p:grpSp>
      </p:grpSp>
      <p:grpSp>
        <p:nvGrpSpPr>
          <p:cNvPr id="3083" name="组合 1"/>
          <p:cNvGrpSpPr>
            <a:grpSpLocks/>
          </p:cNvGrpSpPr>
          <p:nvPr/>
        </p:nvGrpSpPr>
        <p:grpSpPr bwMode="auto">
          <a:xfrm>
            <a:off x="1835150" y="1633538"/>
            <a:ext cx="5611813" cy="647700"/>
            <a:chOff x="1835150" y="1633538"/>
            <a:chExt cx="5611813" cy="647700"/>
          </a:xfrm>
        </p:grpSpPr>
        <p:sp>
          <p:nvSpPr>
            <p:cNvPr id="3090" name="圆角矩形 21"/>
            <p:cNvSpPr>
              <a:spLocks noChangeArrowheads="1"/>
            </p:cNvSpPr>
            <p:nvPr/>
          </p:nvSpPr>
          <p:spPr bwMode="auto">
            <a:xfrm>
              <a:off x="2165155" y="1633538"/>
              <a:ext cx="5281808" cy="647700"/>
            </a:xfrm>
            <a:prstGeom prst="roundRect">
              <a:avLst>
                <a:gd name="adj" fmla="val 7259"/>
              </a:avLst>
            </a:prstGeom>
            <a:solidFill>
              <a:srgbClr val="A71CB6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3091" name="Group 19"/>
            <p:cNvGrpSpPr>
              <a:grpSpLocks/>
            </p:cNvGrpSpPr>
            <p:nvPr/>
          </p:nvGrpSpPr>
          <p:grpSpPr bwMode="auto">
            <a:xfrm>
              <a:off x="1835150" y="1741765"/>
              <a:ext cx="408627" cy="503767"/>
              <a:chOff x="0" y="0"/>
              <a:chExt cx="408597" cy="504056"/>
            </a:xfrm>
          </p:grpSpPr>
          <p:grpSp>
            <p:nvGrpSpPr>
              <p:cNvPr id="3093" name="Group 20"/>
              <p:cNvGrpSpPr>
                <a:grpSpLocks/>
              </p:cNvGrpSpPr>
              <p:nvPr/>
            </p:nvGrpSpPr>
            <p:grpSpPr bwMode="auto">
              <a:xfrm rot="-1934848">
                <a:off x="0" y="0"/>
                <a:ext cx="408597" cy="504056"/>
                <a:chOff x="0" y="0"/>
                <a:chExt cx="423990" cy="504056"/>
              </a:xfrm>
            </p:grpSpPr>
            <p:sp>
              <p:nvSpPr>
                <p:cNvPr id="3095" name="圆角矩形 22"/>
                <p:cNvSpPr>
                  <a:spLocks noChangeArrowheads="1"/>
                </p:cNvSpPr>
                <p:nvPr/>
              </p:nvSpPr>
              <p:spPr bwMode="auto">
                <a:xfrm>
                  <a:off x="1" y="0"/>
                  <a:ext cx="423989" cy="504056"/>
                </a:xfrm>
                <a:prstGeom prst="roundRect">
                  <a:avLst>
                    <a:gd name="adj" fmla="val 7259"/>
                  </a:avLst>
                </a:prstGeom>
                <a:solidFill>
                  <a:srgbClr val="A71CB6"/>
                </a:solidFill>
                <a:ln w="6350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096" name="圆角矩形 23"/>
                <p:cNvSpPr>
                  <a:spLocks noChangeArrowheads="1"/>
                </p:cNvSpPr>
                <p:nvPr/>
              </p:nvSpPr>
              <p:spPr bwMode="auto">
                <a:xfrm>
                  <a:off x="0" y="377069"/>
                  <a:ext cx="423989" cy="126987"/>
                </a:xfrm>
                <a:prstGeom prst="roundRect">
                  <a:avLst>
                    <a:gd name="adj" fmla="val 7259"/>
                  </a:avLst>
                </a:prstGeom>
                <a:solidFill>
                  <a:schemeClr val="bg1"/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zh-CN" altLang="en-US">
                    <a:solidFill>
                      <a:srgbClr val="FFFFFF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3094" name="TextBox 25"/>
              <p:cNvSpPr>
                <a:spLocks noChangeArrowheads="1"/>
              </p:cNvSpPr>
              <p:nvPr/>
            </p:nvSpPr>
            <p:spPr bwMode="auto">
              <a:xfrm rot="-1958659">
                <a:off x="23169" y="31081"/>
                <a:ext cx="3273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zh-CN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1</a:t>
                </a:r>
                <a:endParaRPr lang="zh-CN" altLang="en-US"/>
              </a:p>
            </p:txBody>
          </p:sp>
        </p:grpSp>
        <p:sp>
          <p:nvSpPr>
            <p:cNvPr id="3092" name="TextBox 49"/>
            <p:cNvSpPr>
              <a:spLocks noChangeArrowheads="1"/>
            </p:cNvSpPr>
            <p:nvPr/>
          </p:nvSpPr>
          <p:spPr bwMode="auto">
            <a:xfrm>
              <a:off x="3421063" y="1766888"/>
              <a:ext cx="1327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图书馆概况</a:t>
              </a:r>
              <a:endParaRPr lang="zh-CN" altLang="en-US"/>
            </a:p>
          </p:txBody>
        </p:sp>
      </p:grpSp>
      <p:sp>
        <p:nvSpPr>
          <p:cNvPr id="3084" name="TextBox 50"/>
          <p:cNvSpPr>
            <a:spLocks noChangeArrowheads="1"/>
          </p:cNvSpPr>
          <p:nvPr/>
        </p:nvSpPr>
        <p:spPr bwMode="auto">
          <a:xfrm>
            <a:off x="3421063" y="268128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dirty="0"/>
          </a:p>
        </p:txBody>
      </p:sp>
      <p:sp>
        <p:nvSpPr>
          <p:cNvPr id="3085" name="TextBox 51"/>
          <p:cNvSpPr>
            <a:spLocks noChangeArrowheads="1"/>
          </p:cNvSpPr>
          <p:nvPr/>
        </p:nvSpPr>
        <p:spPr bwMode="auto">
          <a:xfrm>
            <a:off x="3421063" y="3595688"/>
            <a:ext cx="2031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新媒体与移动服务</a:t>
            </a:r>
            <a:endParaRPr lang="zh-CN" altLang="en-US" dirty="0"/>
          </a:p>
        </p:txBody>
      </p:sp>
      <p:grpSp>
        <p:nvGrpSpPr>
          <p:cNvPr id="3087" name="Group 54"/>
          <p:cNvGrpSpPr>
            <a:grpSpLocks/>
          </p:cNvGrpSpPr>
          <p:nvPr/>
        </p:nvGrpSpPr>
        <p:grpSpPr bwMode="auto">
          <a:xfrm>
            <a:off x="474663" y="336550"/>
            <a:ext cx="5392737" cy="661988"/>
            <a:chOff x="299" y="212"/>
            <a:chExt cx="3397" cy="417"/>
          </a:xfrm>
        </p:grpSpPr>
        <p:pic>
          <p:nvPicPr>
            <p:cNvPr id="3088" name="图片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AutoShape 53" descr="YW8EHL7WPX`PUI@9CXCCZPF"/>
            <p:cNvSpPr>
              <a:spLocks noChangeArrowheads="1"/>
            </p:cNvSpPr>
            <p:nvPr/>
          </p:nvSpPr>
          <p:spPr bwMode="auto">
            <a:xfrm>
              <a:off x="2086" y="212"/>
              <a:ext cx="1610" cy="41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43" name="TextBox 51"/>
          <p:cNvSpPr>
            <a:spLocks noChangeArrowheads="1"/>
          </p:cNvSpPr>
          <p:nvPr/>
        </p:nvSpPr>
        <p:spPr bwMode="auto">
          <a:xfrm>
            <a:off x="3403584" y="453709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读者活动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28" descr="tsg01[1]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0483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4663" y="336550"/>
            <a:ext cx="4946650" cy="650875"/>
            <a:chOff x="299" y="212"/>
            <a:chExt cx="3116" cy="410"/>
          </a:xfrm>
        </p:grpSpPr>
        <p:pic>
          <p:nvPicPr>
            <p:cNvPr id="20498" name="图片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9" name="AutoShape 12" descr="YW8EHL7WPX`PUI@9CXCCZPF"/>
            <p:cNvSpPr>
              <a:spLocks noChangeArrowheads="1"/>
            </p:cNvSpPr>
            <p:nvPr/>
          </p:nvSpPr>
          <p:spPr bwMode="auto">
            <a:xfrm>
              <a:off x="2167" y="236"/>
              <a:ext cx="1248" cy="3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20490" name="TextBox 13"/>
          <p:cNvSpPr>
            <a:spLocks noChangeArrowheads="1"/>
          </p:cNvSpPr>
          <p:nvPr/>
        </p:nvSpPr>
        <p:spPr bwMode="auto">
          <a:xfrm>
            <a:off x="5229234" y="520668"/>
            <a:ext cx="24463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3.3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数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字报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刊阅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读平台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0491" name="图片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34" y="1214415"/>
            <a:ext cx="4637151" cy="438156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48311" y="1908162"/>
            <a:ext cx="3176631" cy="31947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1600" b="1" dirty="0" smtClean="0">
                <a:latin typeface="华文楷体" pitchFamily="2" charset="-122"/>
                <a:ea typeface="华文楷体" pitchFamily="2" charset="-122"/>
              </a:rPr>
              <a:t>数字报</a:t>
            </a:r>
            <a:r>
              <a:rPr lang="zh-CN" altLang="en-US" sz="1600" b="1" dirty="0">
                <a:latin typeface="华文楷体" pitchFamily="2" charset="-122"/>
                <a:ea typeface="华文楷体" pitchFamily="2" charset="-122"/>
              </a:rPr>
              <a:t>刊阅读机</a:t>
            </a:r>
            <a:endParaRPr lang="en-US" altLang="zh-CN" sz="1600" b="1" dirty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滑动显示屏选择杂志、报纸直接阅读。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提供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200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种杂志、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100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种报纸，并可下载到手机和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Pad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等移动设备上，资源每日更新。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资源下载方法：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）手机、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Pad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等移动设备联网。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）点击屏幕扫描二维码，下载、安装应用程序“博看期刊”。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）打开“博看期刊”扫描本杂志二维码下载、阅读。</a:t>
            </a:r>
            <a:endParaRPr lang="zh-CN" altLang="en-US" sz="1600" dirty="0"/>
          </a:p>
        </p:txBody>
      </p:sp>
      <p:sp>
        <p:nvSpPr>
          <p:cNvPr id="21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28" descr="tsg01[1]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0483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0489" name="Group 10"/>
          <p:cNvGrpSpPr>
            <a:grpSpLocks/>
          </p:cNvGrpSpPr>
          <p:nvPr/>
        </p:nvGrpSpPr>
        <p:grpSpPr bwMode="auto">
          <a:xfrm>
            <a:off x="474663" y="336550"/>
            <a:ext cx="4873625" cy="614363"/>
            <a:chOff x="299" y="212"/>
            <a:chExt cx="3070" cy="387"/>
          </a:xfrm>
        </p:grpSpPr>
        <p:pic>
          <p:nvPicPr>
            <p:cNvPr id="20498" name="图片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9" name="AutoShape 12" descr="YW8EHL7WPX`PUI@9CXCCZPF"/>
            <p:cNvSpPr>
              <a:spLocks noChangeArrowheads="1"/>
            </p:cNvSpPr>
            <p:nvPr/>
          </p:nvSpPr>
          <p:spPr bwMode="auto">
            <a:xfrm>
              <a:off x="2121" y="213"/>
              <a:ext cx="1248" cy="3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20490" name="TextBox 13"/>
          <p:cNvSpPr>
            <a:spLocks noChangeArrowheads="1"/>
          </p:cNvSpPr>
          <p:nvPr/>
        </p:nvSpPr>
        <p:spPr bwMode="auto">
          <a:xfrm>
            <a:off x="5265747" y="484155"/>
            <a:ext cx="2336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3.3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数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字报刊阅读平台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571" y="1287440"/>
            <a:ext cx="2446370" cy="4188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506" y="1250928"/>
            <a:ext cx="2300319" cy="42355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Rectangle 3"/>
          <p:cNvSpPr txBox="1">
            <a:spLocks noRot="1" noChangeArrowheads="1"/>
          </p:cNvSpPr>
          <p:nvPr/>
        </p:nvSpPr>
        <p:spPr bwMode="auto">
          <a:xfrm>
            <a:off x="5594364" y="1543032"/>
            <a:ext cx="3140118" cy="3797352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博看期刊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APP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下载方式：手机、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Pad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扫描博看期刊阅读机上的二维码下载。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打开博看期刊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APP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，进入登录界面。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机构账户：</a:t>
            </a:r>
            <a:r>
              <a:rPr lang="en-US" altLang="zh-CN" sz="1600" dirty="0" err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ahsm</a:t>
            </a:r>
            <a:endParaRPr lang="en-US" altLang="zh-CN" sz="1600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密码：    </a:t>
            </a:r>
            <a:r>
              <a:rPr lang="en-US" altLang="zh-CN" sz="1600" dirty="0" err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ahsm</a:t>
            </a:r>
            <a:endParaRPr lang="en-US" altLang="zh-CN" sz="1600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主要功能：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3600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种杂志、报纸、图书在线阅读。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）可收藏喜爱的杂志和报纸。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）已下载的资源可离线阅读。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3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2531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3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4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5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6" name="AutoShape 51" descr="YW8EHL7WPX`PUI@9CXCCZPF"/>
          <p:cNvSpPr>
            <a:spLocks noChangeArrowheads="1"/>
          </p:cNvSpPr>
          <p:nvPr/>
        </p:nvSpPr>
        <p:spPr bwMode="auto">
          <a:xfrm>
            <a:off x="3330558" y="301590"/>
            <a:ext cx="1670050" cy="661987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22538" name="TextBox 13"/>
          <p:cNvSpPr>
            <a:spLocks noChangeArrowheads="1"/>
          </p:cNvSpPr>
          <p:nvPr/>
        </p:nvSpPr>
        <p:spPr bwMode="auto">
          <a:xfrm>
            <a:off x="5543550" y="454025"/>
            <a:ext cx="2124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3.4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考试辅助平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2542" name="图片 3" descr="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4375" y="3670300"/>
            <a:ext cx="2000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621" y="1250928"/>
            <a:ext cx="3030580" cy="4354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AutoShape 20"/>
          <p:cNvSpPr>
            <a:spLocks noChangeArrowheads="1"/>
          </p:cNvSpPr>
          <p:nvPr/>
        </p:nvSpPr>
        <p:spPr bwMode="auto">
          <a:xfrm rot="10800000">
            <a:off x="1285830" y="2419344"/>
            <a:ext cx="2409858" cy="507056"/>
          </a:xfrm>
          <a:prstGeom prst="wedgeEllipseCallout">
            <a:avLst>
              <a:gd name="adj1" fmla="val -25057"/>
              <a:gd name="adj2" fmla="val 219666"/>
            </a:avLst>
          </a:prstGeom>
          <a:solidFill>
            <a:srgbClr val="939C64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</a:rPr>
              <a:t>www.twbxyz.com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5228" y="1725597"/>
            <a:ext cx="2117754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Rot="1" noChangeArrowheads="1"/>
          </p:cNvSpPr>
          <p:nvPr/>
        </p:nvSpPr>
        <p:spPr bwMode="auto">
          <a:xfrm>
            <a:off x="6032520" y="1250928"/>
            <a:ext cx="2957553" cy="3176630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博学易知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APP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下载方式：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）打开博学易知主页，点开左上角“移动端”进入二维码页面。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）用微信“扫一扫”功能打开下载链接，安装即可。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打开博学易知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APP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，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按提示个人信息注册。</a:t>
            </a:r>
            <a:endParaRPr lang="en-US" altLang="zh-CN" sz="1600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资源包括：试题库、电子教参、职业技能库等。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44707" y="3697299"/>
            <a:ext cx="97210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400" b="1" dirty="0" smtClean="0">
                <a:solidFill>
                  <a:schemeClr val="tx1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博学易知主</a:t>
            </a:r>
            <a:r>
              <a:rPr lang="zh-CN" altLang="en-US" sz="1400" b="1" dirty="0">
                <a:solidFill>
                  <a:schemeClr val="tx1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355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7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8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9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60" name="AutoShape 51" descr="YW8EHL7WPX`PUI@9CXCCZPF"/>
          <p:cNvSpPr>
            <a:spLocks noChangeArrowheads="1"/>
          </p:cNvSpPr>
          <p:nvPr/>
        </p:nvSpPr>
        <p:spPr bwMode="auto">
          <a:xfrm>
            <a:off x="3840163" y="325438"/>
            <a:ext cx="1670050" cy="661987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23561" name="TextBox 13"/>
          <p:cNvSpPr>
            <a:spLocks noChangeArrowheads="1"/>
          </p:cNvSpPr>
          <p:nvPr/>
        </p:nvSpPr>
        <p:spPr bwMode="auto">
          <a:xfrm>
            <a:off x="5478463" y="449263"/>
            <a:ext cx="20589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3.4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考试辅助平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3563" name="图片 3" descr="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988" y="3486150"/>
            <a:ext cx="2000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663" y="1322388"/>
            <a:ext cx="5170487" cy="42719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735263" y="1778000"/>
            <a:ext cx="649287" cy="1692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6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 bwMode="auto">
          <a:xfrm>
            <a:off x="5703903" y="2054214"/>
            <a:ext cx="3140118" cy="2482884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起点考试网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主页打开方式：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）图书馆主页→信息资源→辅考资源→起点考试系统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1400" u="sng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http://www.qdexam.com/main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资源包括：资源中心、视频中心、训练中心等。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资源仅限校园网内部使用。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0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1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2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3" name="AutoShape 51" descr="YW8EHL7WPX`PUI@9CXCCZPF"/>
          <p:cNvSpPr>
            <a:spLocks noChangeArrowheads="1"/>
          </p:cNvSpPr>
          <p:nvPr/>
        </p:nvSpPr>
        <p:spPr bwMode="auto">
          <a:xfrm>
            <a:off x="3403584" y="301590"/>
            <a:ext cx="1524000" cy="661988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4584" name="Picture 14" descr="qrcode_for_gh_abedd144edcf_2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1019" y="2857500"/>
            <a:ext cx="2506663" cy="26892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6" name="TextBox 13"/>
          <p:cNvSpPr>
            <a:spLocks noChangeArrowheads="1"/>
          </p:cNvSpPr>
          <p:nvPr/>
        </p:nvSpPr>
        <p:spPr bwMode="auto">
          <a:xfrm>
            <a:off x="5375286" y="484155"/>
            <a:ext cx="23050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3.5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微信服务平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4587" name="Picture 24" descr="IMG_70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800" y="1177902"/>
            <a:ext cx="2557463" cy="43783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8" name="Picture 26" descr="IMG_70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1214415"/>
            <a:ext cx="2817812" cy="4308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" name="矩形 38"/>
          <p:cNvSpPr/>
          <p:nvPr/>
        </p:nvSpPr>
        <p:spPr>
          <a:xfrm>
            <a:off x="6434163" y="3952890"/>
            <a:ext cx="1462870" cy="540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400" b="1" dirty="0">
              <a:solidFill>
                <a:schemeClr val="tx1"/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 bwMode="auto">
          <a:xfrm>
            <a:off x="3221019" y="1287441"/>
            <a:ext cx="2519396" cy="1497033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关注微信公众号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）打开微信→添加朋友→搜号码→输入“</a:t>
            </a:r>
            <a:r>
              <a:rPr lang="en-US" altLang="zh-CN" sz="1600" dirty="0" err="1" smtClean="0">
                <a:latin typeface="华文楷体" pitchFamily="2" charset="-122"/>
                <a:ea typeface="华文楷体" pitchFamily="2" charset="-122"/>
              </a:rPr>
              <a:t>abc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-lib”</a:t>
            </a: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）扫描下方的二维码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2083" y="2236779"/>
            <a:ext cx="620721" cy="3286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1400" b="1" dirty="0">
              <a:solidFill>
                <a:schemeClr val="tx1"/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4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5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6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7" name="AutoShape 51" descr="YW8EHL7WPX`PUI@9CXCCZPF"/>
          <p:cNvSpPr>
            <a:spLocks noChangeArrowheads="1"/>
          </p:cNvSpPr>
          <p:nvPr/>
        </p:nvSpPr>
        <p:spPr bwMode="auto">
          <a:xfrm>
            <a:off x="3851275" y="336550"/>
            <a:ext cx="1447800" cy="646113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25608" name="组合 15"/>
          <p:cNvGrpSpPr>
            <a:grpSpLocks/>
          </p:cNvGrpSpPr>
          <p:nvPr/>
        </p:nvGrpSpPr>
        <p:grpSpPr bwMode="auto">
          <a:xfrm>
            <a:off x="1160463" y="711200"/>
            <a:ext cx="1849437" cy="2408238"/>
            <a:chOff x="7205871" y="742835"/>
            <a:chExt cx="1848251" cy="2405832"/>
          </a:xfrm>
        </p:grpSpPr>
        <p:grpSp>
          <p:nvGrpSpPr>
            <p:cNvPr id="25633" name="组合 14"/>
            <p:cNvGrpSpPr>
              <a:grpSpLocks/>
            </p:cNvGrpSpPr>
            <p:nvPr/>
          </p:nvGrpSpPr>
          <p:grpSpPr bwMode="auto">
            <a:xfrm>
              <a:off x="7205871" y="803650"/>
              <a:ext cx="1848251" cy="2345017"/>
              <a:chOff x="7094663" y="862782"/>
              <a:chExt cx="1848251" cy="2345017"/>
            </a:xfrm>
          </p:grpSpPr>
          <p:pic>
            <p:nvPicPr>
              <p:cNvPr id="25635" name="图片 8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196528">
                <a:off x="7094663" y="862782"/>
                <a:ext cx="1848251" cy="2345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36" name="TextBox 95"/>
              <p:cNvSpPr>
                <a:spLocks noChangeArrowheads="1"/>
              </p:cNvSpPr>
              <p:nvPr/>
            </p:nvSpPr>
            <p:spPr bwMode="auto">
              <a:xfrm rot="-202451">
                <a:off x="7270107" y="2101484"/>
                <a:ext cx="1532768" cy="953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zh-CN" altLang="en-US" sz="1400">
                    <a:latin typeface="华文楷体" pitchFamily="2" charset="-122"/>
                    <a:ea typeface="华文楷体" pitchFamily="2" charset="-122"/>
                  </a:rPr>
                  <a:t>小贴士：关注图书馆公众号还会不定期收到图书馆的推送信息</a:t>
                </a:r>
                <a:r>
                  <a:rPr lang="en-US" altLang="zh-CN" sz="1400">
                    <a:latin typeface="华文楷体" pitchFamily="2" charset="-122"/>
                    <a:ea typeface="华文楷体" pitchFamily="2" charset="-122"/>
                  </a:rPr>
                  <a:t>~</a:t>
                </a:r>
              </a:p>
            </p:txBody>
          </p:sp>
        </p:grpSp>
        <p:pic>
          <p:nvPicPr>
            <p:cNvPr id="25634" name="Picture 39" descr="http://www.iconpng.com/png/grey-moonlight/map_pi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88160" y="742835"/>
              <a:ext cx="546328" cy="546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9" name="Picture 3" descr="d:\我的文档\Tencent Files\47909290\Image\C2C\897D8B54440D5D3F1A1D842F35A91E6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5213" y="1216025"/>
            <a:ext cx="1863725" cy="347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11" name="TextBox 13"/>
          <p:cNvSpPr>
            <a:spLocks noChangeArrowheads="1"/>
          </p:cNvSpPr>
          <p:nvPr/>
        </p:nvSpPr>
        <p:spPr bwMode="auto">
          <a:xfrm>
            <a:off x="5484825" y="484155"/>
            <a:ext cx="2295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3.5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微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信服务平台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15900" y="3289300"/>
          <a:ext cx="3190875" cy="2195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773"/>
                <a:gridCol w="2124102"/>
              </a:tblGrid>
              <a:tr h="4099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一级菜单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内容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83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我的图书馆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绑定借书证、我要找书、借阅</a:t>
                      </a:r>
                      <a:r>
                        <a:rPr lang="en-US" altLang="zh-CN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/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续借、新闻公告、解绑读者证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云阅读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好书推荐、公开课、热门图书、订阅中心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83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常用服务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借阅规则、开馆时间、馆舍布局、常见问题与解答、图书馆蹭网秘笈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5" marR="9525" marT="952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629" name="Picture 1" descr="d:\我的文档\Tencent Files\47909290\Image\C2C\6B27989E52B97AA586E72E66C985E7E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5613" y="1633538"/>
            <a:ext cx="1785937" cy="341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30" name="Picture 2" descr="d:\我的文档\Tencent Files\47909290\Image\C2C\5038FBAF58B701766D5927B726E49D1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13625" y="2244725"/>
            <a:ext cx="1665288" cy="311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3608106" y="3433564"/>
            <a:ext cx="1234489" cy="540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400" b="1" dirty="0">
                <a:solidFill>
                  <a:schemeClr val="tx1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绑定借书证点这里</a:t>
            </a:r>
          </a:p>
        </p:txBody>
      </p:sp>
      <p:sp>
        <p:nvSpPr>
          <p:cNvPr id="26" name="矩形 25"/>
          <p:cNvSpPr/>
          <p:nvPr/>
        </p:nvSpPr>
        <p:spPr>
          <a:xfrm>
            <a:off x="7514822" y="3973624"/>
            <a:ext cx="1462870" cy="540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400" b="1" dirty="0">
                <a:solidFill>
                  <a:schemeClr val="tx1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用户名为学号</a:t>
            </a:r>
            <a:endParaRPr lang="en-US" altLang="zh-CN" sz="1400" b="1" dirty="0">
              <a:solidFill>
                <a:schemeClr val="tx1"/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  <a:latin typeface="华文楷体" pitchFamily="2" charset="-122"/>
              <a:ea typeface="华文楷体" pitchFamily="2" charset="-122"/>
            </a:endParaRPr>
          </a:p>
          <a:p>
            <a:pPr>
              <a:defRPr/>
            </a:pPr>
            <a:r>
              <a:rPr lang="zh-CN" altLang="en-US" sz="1400" b="1" dirty="0">
                <a:solidFill>
                  <a:schemeClr val="tx1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密码为</a:t>
            </a:r>
            <a:r>
              <a:rPr lang="en-US" altLang="zh-CN" sz="1400" b="1" dirty="0">
                <a:solidFill>
                  <a:schemeClr val="tx1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latin typeface="华文楷体" pitchFamily="2" charset="-122"/>
                <a:ea typeface="华文楷体" pitchFamily="2" charset="-122"/>
              </a:rPr>
              <a:t>0000</a:t>
            </a:r>
            <a:endParaRPr lang="zh-CN" altLang="en-US" sz="1400" b="1" dirty="0">
              <a:solidFill>
                <a:schemeClr val="tx1"/>
              </a:solidFill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1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355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7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8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9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60" name="AutoShape 51" descr="YW8EHL7WPX`PUI@9CXCCZPF"/>
          <p:cNvSpPr>
            <a:spLocks noChangeArrowheads="1"/>
          </p:cNvSpPr>
          <p:nvPr/>
        </p:nvSpPr>
        <p:spPr bwMode="auto">
          <a:xfrm>
            <a:off x="3840163" y="325438"/>
            <a:ext cx="1670050" cy="661987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23561" name="TextBox 13"/>
          <p:cNvSpPr>
            <a:spLocks noChangeArrowheads="1"/>
          </p:cNvSpPr>
          <p:nvPr/>
        </p:nvSpPr>
        <p:spPr bwMode="auto">
          <a:xfrm>
            <a:off x="5478463" y="449263"/>
            <a:ext cx="2058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3.6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安徽省高校资源共享平台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3563" name="图片 3" descr="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988" y="3486150"/>
            <a:ext cx="200025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 bwMode="auto">
          <a:xfrm>
            <a:off x="4973644" y="1433493"/>
            <a:ext cx="3906890" cy="2628936"/>
          </a:xfrm>
          <a:prstGeom prst="rect">
            <a:avLst/>
          </a:prstGeom>
          <a:solidFill>
            <a:schemeClr val="accent1">
              <a:tint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Calibri" pitchFamily="34" charset="0"/>
              </a:rPr>
              <a:t>安徽数图</a:t>
            </a:r>
            <a:endParaRPr lang="en-US" altLang="zh-CN" sz="1600" b="1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  <a:sym typeface="Calibri" pitchFamily="34" charset="0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资源获取：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）图书馆</a:t>
            </a:r>
            <a:r>
              <a:rPr lang="zh-CN" altLang="en-US" sz="1600" smtClean="0">
                <a:latin typeface="华文楷体" pitchFamily="2" charset="-122"/>
                <a:ea typeface="华文楷体" pitchFamily="2" charset="-122"/>
              </a:rPr>
              <a:t>主</a:t>
            </a:r>
            <a:r>
              <a:rPr lang="zh-CN" altLang="en-US" sz="1600" smtClean="0">
                <a:latin typeface="华文楷体" pitchFamily="2" charset="-122"/>
                <a:ea typeface="华文楷体" pitchFamily="2" charset="-122"/>
              </a:rPr>
              <a:t>页→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安徽数图→输入关键词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）进入“超星发现”平台，获取平台整合的全国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600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多所高校的免费资源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algn="l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资源包括：图书、期刊、学位论文、会议论文、标准文献、专利、科技成果、法律法规等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622" y="1214415"/>
            <a:ext cx="4200525" cy="397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76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77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78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8679" name="组合 15"/>
          <p:cNvGrpSpPr>
            <a:grpSpLocks/>
          </p:cNvGrpSpPr>
          <p:nvPr/>
        </p:nvGrpSpPr>
        <p:grpSpPr bwMode="auto">
          <a:xfrm>
            <a:off x="1030239" y="922311"/>
            <a:ext cx="1849437" cy="2132012"/>
            <a:chOff x="7140374" y="742835"/>
            <a:chExt cx="1848251" cy="2131751"/>
          </a:xfrm>
        </p:grpSpPr>
        <p:grpSp>
          <p:nvGrpSpPr>
            <p:cNvPr id="28692" name="组合 14"/>
            <p:cNvGrpSpPr>
              <a:grpSpLocks/>
            </p:cNvGrpSpPr>
            <p:nvPr/>
          </p:nvGrpSpPr>
          <p:grpSpPr bwMode="auto">
            <a:xfrm>
              <a:off x="7140374" y="908050"/>
              <a:ext cx="1848251" cy="1966536"/>
              <a:chOff x="7029166" y="967182"/>
              <a:chExt cx="1848251" cy="1966536"/>
            </a:xfrm>
          </p:grpSpPr>
          <p:pic>
            <p:nvPicPr>
              <p:cNvPr id="28694" name="图片 8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196528">
                <a:off x="7029166" y="967182"/>
                <a:ext cx="1848251" cy="1966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5" name="TextBox 95"/>
              <p:cNvSpPr>
                <a:spLocks noChangeArrowheads="1"/>
              </p:cNvSpPr>
              <p:nvPr/>
            </p:nvSpPr>
            <p:spPr bwMode="auto">
              <a:xfrm rot="-202451">
                <a:off x="7310194" y="2087209"/>
                <a:ext cx="1532768" cy="646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zh-CN" altLang="en-US" sz="1200">
                    <a:latin typeface="华文楷体" pitchFamily="2" charset="-122"/>
                    <a:ea typeface="华文楷体" pitchFamily="2" charset="-122"/>
                  </a:rPr>
                  <a:t>小贴士：下载论文对我们同学做毕业设计十分有用哦</a:t>
                </a:r>
                <a:r>
                  <a:rPr lang="en-US" altLang="zh-CN" sz="1200">
                    <a:latin typeface="华文楷体" pitchFamily="2" charset="-122"/>
                    <a:ea typeface="华文楷体" pitchFamily="2" charset="-122"/>
                  </a:rPr>
                  <a:t>~</a:t>
                </a:r>
              </a:p>
            </p:txBody>
          </p:sp>
        </p:grpSp>
        <p:pic>
          <p:nvPicPr>
            <p:cNvPr id="28693" name="Picture 39" descr="http://www.iconpng.com/png/grey-moonlight/map_pi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88160" y="742835"/>
              <a:ext cx="546328" cy="546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80" name="AutoShape 51" descr="YW8EHL7WPX`PUI@9CXCCZPF"/>
          <p:cNvSpPr>
            <a:spLocks noChangeArrowheads="1"/>
          </p:cNvSpPr>
          <p:nvPr/>
        </p:nvSpPr>
        <p:spPr bwMode="auto">
          <a:xfrm>
            <a:off x="3367071" y="338103"/>
            <a:ext cx="1639887" cy="661987"/>
          </a:xfrm>
          <a:prstGeom prst="roundRect">
            <a:avLst>
              <a:gd name="adj" fmla="val 16667"/>
            </a:avLst>
          </a:prstGeom>
          <a:blipFill dpi="0" rotWithShape="1">
            <a:blip r:embed="rId6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7" name="组合 9"/>
          <p:cNvGrpSpPr/>
          <p:nvPr/>
        </p:nvGrpSpPr>
        <p:grpSpPr>
          <a:xfrm>
            <a:off x="3695688" y="1214415"/>
            <a:ext cx="3322159" cy="2987030"/>
            <a:chOff x="3156429" y="1291282"/>
            <a:chExt cx="3322159" cy="2987030"/>
          </a:xfrm>
          <a:noFill/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>
              <a:off x="3166884" y="1291282"/>
              <a:ext cx="3311704" cy="2987030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</p:pic>
        <p:grpSp>
          <p:nvGrpSpPr>
            <p:cNvPr id="8" name="组合 3"/>
            <p:cNvGrpSpPr/>
            <p:nvPr/>
          </p:nvGrpSpPr>
          <p:grpSpPr>
            <a:xfrm>
              <a:off x="3156429" y="3024975"/>
              <a:ext cx="2064003" cy="228569"/>
              <a:chOff x="3156429" y="3024975"/>
              <a:chExt cx="2064003" cy="228569"/>
            </a:xfrm>
            <a:grpFill/>
          </p:grpSpPr>
          <p:sp>
            <p:nvSpPr>
              <p:cNvPr id="36" name="椭圆 35"/>
              <p:cNvSpPr/>
              <p:nvPr/>
            </p:nvSpPr>
            <p:spPr>
              <a:xfrm>
                <a:off x="3156429" y="3036488"/>
                <a:ext cx="1001233" cy="217056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532431" y="3024975"/>
                <a:ext cx="688001" cy="217057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</p:grpSp>
      <p:grpSp>
        <p:nvGrpSpPr>
          <p:cNvPr id="9" name="组合 15"/>
          <p:cNvGrpSpPr>
            <a:grpSpLocks/>
          </p:cNvGrpSpPr>
          <p:nvPr/>
        </p:nvGrpSpPr>
        <p:grpSpPr bwMode="auto">
          <a:xfrm>
            <a:off x="4681539" y="2894013"/>
            <a:ext cx="3451275" cy="2640012"/>
            <a:chOff x="4809158" y="2859517"/>
            <a:chExt cx="3831134" cy="2639560"/>
          </a:xfrm>
        </p:grpSpPr>
        <p:pic>
          <p:nvPicPr>
            <p:cNvPr id="2868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09158" y="2859517"/>
              <a:ext cx="3831134" cy="26395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椭圆 14"/>
            <p:cNvSpPr/>
            <p:nvPr/>
          </p:nvSpPr>
          <p:spPr>
            <a:xfrm>
              <a:off x="5724884" y="3319813"/>
              <a:ext cx="791937" cy="3301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6516822" y="3307115"/>
              <a:ext cx="791936" cy="3301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28685" name="TextBox 13"/>
          <p:cNvSpPr>
            <a:spLocks noChangeArrowheads="1"/>
          </p:cNvSpPr>
          <p:nvPr/>
        </p:nvSpPr>
        <p:spPr bwMode="auto">
          <a:xfrm>
            <a:off x="5156208" y="384175"/>
            <a:ext cx="249078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3.7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研学资源数据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库</a:t>
            </a:r>
            <a:endParaRPr lang="en-US" altLang="zh-CN" sz="1600" b="1" dirty="0" smtClean="0">
              <a:solidFill>
                <a:srgbClr val="7F7F7F"/>
              </a:solidFill>
              <a:latin typeface="楷体_GB2312" pitchFamily="49" charset="-122"/>
              <a:ea typeface="楷体_GB2312" pitchFamily="49" charset="-122"/>
              <a:sym typeface="微软雅黑" pitchFamily="34" charset="-122"/>
            </a:endParaRPr>
          </a:p>
          <a:p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①中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国知网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79" y="3222631"/>
            <a:ext cx="3359196" cy="1954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defRPr/>
            </a:pPr>
            <a:r>
              <a:rPr lang="zh-CN" altLang="en-US" sz="1600" b="1" dirty="0" smtClean="0">
                <a:latin typeface="楷体_GB2312" pitchFamily="49" charset="-122"/>
                <a:ea typeface="楷体_GB2312" pitchFamily="49" charset="-122"/>
              </a:rPr>
              <a:t>中国知网数据库</a:t>
            </a:r>
            <a:endParaRPr lang="en-US" altLang="zh-CN" sz="1600" b="1" dirty="0" smtClean="0">
              <a:latin typeface="楷体_GB2312" pitchFamily="49" charset="-122"/>
              <a:ea typeface="楷体_GB2312" pitchFamily="49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包含中国博硕学位论文库、期刊论文库和经济年鉴数据库。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每个数据库都提供初级检索、高级检索和专业检索三种检索功能。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图</a:t>
            </a: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书馆主页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→期刊资源→输入搜索词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8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30" name="动作按钮: 前进或下一项 29">
            <a:hlinkClick r:id="rId9" action="ppaction://program" highlightClick="1"/>
          </p:cNvPr>
          <p:cNvSpPr/>
          <p:nvPr/>
        </p:nvSpPr>
        <p:spPr>
          <a:xfrm>
            <a:off x="8186787" y="5048280"/>
            <a:ext cx="811161" cy="474669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演示视频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29699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1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2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3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4" name="AutoShape 51" descr="YW8EHL7WPX`PUI@9CXCCZPF"/>
          <p:cNvSpPr>
            <a:spLocks noChangeArrowheads="1"/>
          </p:cNvSpPr>
          <p:nvPr/>
        </p:nvSpPr>
        <p:spPr bwMode="auto">
          <a:xfrm>
            <a:off x="3948113" y="325438"/>
            <a:ext cx="1639887" cy="661987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5265747" y="1250928"/>
            <a:ext cx="3459162" cy="2736850"/>
            <a:chOff x="766912" y="1184045"/>
            <a:chExt cx="3459408" cy="2736391"/>
          </a:xfrm>
        </p:grpSpPr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6912" y="1184045"/>
              <a:ext cx="3459408" cy="27363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椭圆 4"/>
            <p:cNvSpPr/>
            <p:nvPr/>
          </p:nvSpPr>
          <p:spPr>
            <a:xfrm>
              <a:off x="1690903" y="1741165"/>
              <a:ext cx="433418" cy="2523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4" name="组合 17"/>
          <p:cNvGrpSpPr>
            <a:grpSpLocks/>
          </p:cNvGrpSpPr>
          <p:nvPr/>
        </p:nvGrpSpPr>
        <p:grpSpPr bwMode="auto">
          <a:xfrm>
            <a:off x="3294045" y="2674935"/>
            <a:ext cx="3300413" cy="2873375"/>
            <a:chOff x="3820167" y="2370255"/>
            <a:chExt cx="3299520" cy="2873917"/>
          </a:xfrm>
        </p:grpSpPr>
        <p:grpSp>
          <p:nvGrpSpPr>
            <p:cNvPr id="29714" name="组合 7"/>
            <p:cNvGrpSpPr>
              <a:grpSpLocks/>
            </p:cNvGrpSpPr>
            <p:nvPr/>
          </p:nvGrpSpPr>
          <p:grpSpPr bwMode="auto">
            <a:xfrm>
              <a:off x="3820167" y="2370255"/>
              <a:ext cx="3299520" cy="2873917"/>
              <a:chOff x="3275856" y="1822444"/>
              <a:chExt cx="3299520" cy="2873917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226512" y="2552832"/>
                <a:ext cx="699898" cy="3493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pic>
            <p:nvPicPr>
              <p:cNvPr id="29717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75856" y="1822444"/>
                <a:ext cx="3299520" cy="287391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7" name="椭圆 16"/>
            <p:cNvSpPr/>
            <p:nvPr/>
          </p:nvSpPr>
          <p:spPr>
            <a:xfrm>
              <a:off x="4726385" y="3046658"/>
              <a:ext cx="699898" cy="2683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29710" name="TextBox 13"/>
          <p:cNvSpPr>
            <a:spLocks noChangeArrowheads="1"/>
          </p:cNvSpPr>
          <p:nvPr/>
        </p:nvSpPr>
        <p:spPr bwMode="auto">
          <a:xfrm>
            <a:off x="5588000" y="376238"/>
            <a:ext cx="205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3.7 </a:t>
            </a:r>
            <a:r>
              <a:rPr lang="zh-CN" altLang="en-US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研学资源数据库</a:t>
            </a:r>
            <a:r>
              <a:rPr lang="en-US" altLang="zh-CN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—</a:t>
            </a:r>
            <a:r>
              <a:rPr lang="zh-CN" altLang="en-US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演示维普期刊</a:t>
            </a:r>
            <a:endParaRPr lang="zh-CN" altLang="en-US" sz="16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005" y="1287441"/>
            <a:ext cx="2774988" cy="28480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zh-CN" altLang="en-US" sz="1600" b="1" dirty="0" smtClean="0">
                <a:latin typeface="楷体_GB2312" pitchFamily="49" charset="-122"/>
                <a:ea typeface="楷体_GB2312" pitchFamily="49" charset="-122"/>
              </a:rPr>
              <a:t>维普期刊数据库</a:t>
            </a:r>
            <a:endParaRPr lang="en-US" altLang="zh-CN" sz="1600" dirty="0" smtClean="0">
              <a:latin typeface="楷体_GB2312" pitchFamily="49" charset="-122"/>
              <a:ea typeface="楷体_GB2312" pitchFamily="49" charset="-122"/>
            </a:endParaRP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收录了自然科学、工程技术、农业、医药卫生、经济、教育和图书情报等学科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1989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至今的科技期刊近万种，各类学术论文数千万条。 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提供快速检索、传统检索、高级检索、分类检索和期刊导航等不同检索方式。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Aft>
                <a:spcPts val="60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图书馆主页→信息资源→数字资源→维普资讯网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6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27" name="动作按钮: 前进或下一项 26">
            <a:hlinkClick r:id="rId8" action="ppaction://program" highlightClick="1"/>
          </p:cNvPr>
          <p:cNvSpPr/>
          <p:nvPr/>
        </p:nvSpPr>
        <p:spPr>
          <a:xfrm>
            <a:off x="7858170" y="4792689"/>
            <a:ext cx="811161" cy="474669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演示视频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30723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8" name="AutoShape 51" descr="YW8EHL7WPX`PUI@9CXCCZPF"/>
          <p:cNvSpPr>
            <a:spLocks noChangeArrowheads="1"/>
          </p:cNvSpPr>
          <p:nvPr/>
        </p:nvSpPr>
        <p:spPr bwMode="auto">
          <a:xfrm>
            <a:off x="3948113" y="336550"/>
            <a:ext cx="1739900" cy="661988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411799" y="1214415"/>
            <a:ext cx="3348038" cy="2584450"/>
            <a:chOff x="503" y="846"/>
            <a:chExt cx="1944" cy="1628"/>
          </a:xfrm>
        </p:grpSpPr>
        <p:pic>
          <p:nvPicPr>
            <p:cNvPr id="3074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" y="846"/>
              <a:ext cx="1944" cy="16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741" name="Oval 23"/>
            <p:cNvSpPr>
              <a:spLocks noChangeArrowheads="1"/>
            </p:cNvSpPr>
            <p:nvPr/>
          </p:nvSpPr>
          <p:spPr bwMode="auto">
            <a:xfrm>
              <a:off x="521" y="2186"/>
              <a:ext cx="250" cy="15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257532" y="2711448"/>
            <a:ext cx="3390900" cy="2809875"/>
            <a:chOff x="2721" y="1346"/>
            <a:chExt cx="2114" cy="1670"/>
          </a:xfrm>
        </p:grpSpPr>
        <p:pic>
          <p:nvPicPr>
            <p:cNvPr id="3073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21" y="1346"/>
              <a:ext cx="2114" cy="16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737" name="Oval 27"/>
            <p:cNvSpPr>
              <a:spLocks noChangeArrowheads="1"/>
            </p:cNvSpPr>
            <p:nvPr/>
          </p:nvSpPr>
          <p:spPr bwMode="auto">
            <a:xfrm>
              <a:off x="4354" y="2412"/>
              <a:ext cx="454" cy="25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30734" name="TextBox 13"/>
          <p:cNvSpPr>
            <a:spLocks noChangeArrowheads="1"/>
          </p:cNvSpPr>
          <p:nvPr/>
        </p:nvSpPr>
        <p:spPr bwMode="auto">
          <a:xfrm>
            <a:off x="5583238" y="414338"/>
            <a:ext cx="205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3.7 </a:t>
            </a:r>
            <a:r>
              <a:rPr lang="zh-CN" altLang="en-US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研学资源数据库</a:t>
            </a:r>
            <a:r>
              <a:rPr lang="en-US" altLang="zh-CN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—</a:t>
            </a:r>
            <a:r>
              <a:rPr lang="zh-CN" altLang="en-US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演示书生之家</a:t>
            </a:r>
            <a:endParaRPr lang="zh-CN" altLang="en-US" sz="16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413" y="1396980"/>
            <a:ext cx="3067093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defRPr/>
            </a:pPr>
            <a:r>
              <a:rPr lang="zh-CN" altLang="en-US" sz="1600" b="1" dirty="0" smtClean="0">
                <a:latin typeface="楷体_GB2312" pitchFamily="49" charset="-122"/>
                <a:ea typeface="楷体_GB2312" pitchFamily="49" charset="-122"/>
              </a:rPr>
              <a:t>书生之家电子图书</a:t>
            </a:r>
            <a:endParaRPr lang="en-US" altLang="zh-CN" sz="1600" b="1" dirty="0" smtClean="0">
              <a:latin typeface="楷体_GB2312" pitchFamily="49" charset="-122"/>
              <a:ea typeface="楷体_GB2312" pitchFamily="49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收录电子图书共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68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万余种，涉及社会科学、人文科学、自然科学、医药卫生、工程技术等各个类别。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提供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32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个类别的学科导航浏览以及书名、作者、主题和摘要等字段查询。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图书馆主页→信息资源→数字资源→书生数字图书馆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2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23" name="动作按钮: 前进或下一项 22">
            <a:hlinkClick r:id="rId8" action="ppaction://program" highlightClick="1"/>
          </p:cNvPr>
          <p:cNvSpPr/>
          <p:nvPr/>
        </p:nvSpPr>
        <p:spPr>
          <a:xfrm>
            <a:off x="7858170" y="5011767"/>
            <a:ext cx="811161" cy="474669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演示视频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34" descr="tsg01[1]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ellipse">
            <a:avLst/>
          </a:prstGeom>
          <a:blipFill dpi="0" rotWithShape="1">
            <a:blip r:embed="rId2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4099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1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2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3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4" name="TextBox 12"/>
          <p:cNvSpPr>
            <a:spLocks noChangeArrowheads="1"/>
          </p:cNvSpPr>
          <p:nvPr/>
        </p:nvSpPr>
        <p:spPr bwMode="auto">
          <a:xfrm>
            <a:off x="1179513" y="392113"/>
            <a:ext cx="168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图书馆概况</a:t>
            </a:r>
            <a:endParaRPr lang="en-US" altLang="zh-CN" sz="2000" dirty="0"/>
          </a:p>
        </p:txBody>
      </p:sp>
      <p:sp>
        <p:nvSpPr>
          <p:cNvPr id="4105" name="TextBox 14"/>
          <p:cNvSpPr>
            <a:spLocks noChangeArrowheads="1"/>
          </p:cNvSpPr>
          <p:nvPr/>
        </p:nvSpPr>
        <p:spPr bwMode="auto">
          <a:xfrm>
            <a:off x="6011863" y="481013"/>
            <a:ext cx="1655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1.1 </a:t>
            </a:r>
            <a:r>
              <a:rPr lang="zh-CN" altLang="en-US" sz="1600" b="1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图书馆简介</a:t>
            </a:r>
            <a:endParaRPr lang="zh-CN" altLang="en-US" sz="160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4106" name="组合 30"/>
          <p:cNvGrpSpPr>
            <a:grpSpLocks/>
          </p:cNvGrpSpPr>
          <p:nvPr/>
        </p:nvGrpSpPr>
        <p:grpSpPr bwMode="auto">
          <a:xfrm>
            <a:off x="957213" y="4281506"/>
            <a:ext cx="7181850" cy="1007199"/>
            <a:chOff x="899829" y="2368277"/>
            <a:chExt cx="7182307" cy="1007429"/>
          </a:xfrm>
        </p:grpSpPr>
        <p:sp>
          <p:nvSpPr>
            <p:cNvPr id="4119" name="矩形 21"/>
            <p:cNvSpPr>
              <a:spLocks noChangeArrowheads="1"/>
            </p:cNvSpPr>
            <p:nvPr/>
          </p:nvSpPr>
          <p:spPr bwMode="auto">
            <a:xfrm>
              <a:off x="1403099" y="2368277"/>
              <a:ext cx="6679037" cy="1007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50000"/>
                </a:spcBef>
                <a:buClr>
                  <a:srgbClr val="953735"/>
                </a:buClr>
              </a:pPr>
              <a:r>
                <a:rPr lang="en-US" altLang="zh-CN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2015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年</a:t>
              </a:r>
              <a:r>
                <a:rPr lang="en-US" altLang="zh-CN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11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月起图</a:t>
              </a:r>
              <a:r>
                <a:rPr lang="zh-CN" altLang="en-US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书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馆实施馆舍改</a:t>
              </a:r>
              <a:r>
                <a:rPr lang="zh-CN" altLang="en-US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造工程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，力图打</a:t>
              </a:r>
              <a:r>
                <a:rPr lang="zh-CN" altLang="en-US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造阅读、学习、休闲一站式服务空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间。图书馆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始终恪守“读者至上，服务第一”的理念，为读者营造优质的学习活动环境。</a:t>
              </a:r>
              <a:endParaRPr lang="zh-CN" altLang="en-US" sz="1600" b="1" dirty="0"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" name="圆角矩形 27"/>
            <p:cNvSpPr/>
            <p:nvPr/>
          </p:nvSpPr>
          <p:spPr>
            <a:xfrm>
              <a:off x="899829" y="2382565"/>
              <a:ext cx="503270" cy="474770"/>
            </a:xfrm>
            <a:prstGeom prst="roundRect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B9242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anchor="ctr" anchorCtr="1"/>
            <a:lstStyle/>
            <a:p>
              <a:pPr>
                <a:defRPr/>
              </a:pPr>
              <a:endParaRPr lang="en-US" altLang="zh-C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启体简体"/>
              </a:endParaRPr>
            </a:p>
          </p:txBody>
        </p:sp>
      </p:grpSp>
      <p:grpSp>
        <p:nvGrpSpPr>
          <p:cNvPr id="4107" name="组合 30"/>
          <p:cNvGrpSpPr>
            <a:grpSpLocks/>
          </p:cNvGrpSpPr>
          <p:nvPr/>
        </p:nvGrpSpPr>
        <p:grpSpPr bwMode="auto">
          <a:xfrm>
            <a:off x="1030239" y="1798623"/>
            <a:ext cx="7389750" cy="1052596"/>
            <a:chOff x="936339" y="1861061"/>
            <a:chExt cx="7389215" cy="1054237"/>
          </a:xfrm>
        </p:grpSpPr>
        <p:sp>
          <p:nvSpPr>
            <p:cNvPr id="4117" name="矩形 21"/>
            <p:cNvSpPr>
              <a:spLocks noChangeArrowheads="1"/>
            </p:cNvSpPr>
            <p:nvPr/>
          </p:nvSpPr>
          <p:spPr bwMode="auto">
            <a:xfrm>
              <a:off x="1447484" y="1861061"/>
              <a:ext cx="6878070" cy="105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50000"/>
                </a:spcBef>
                <a:buClr>
                  <a:srgbClr val="953735"/>
                </a:buClr>
              </a:pP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现馆</a:t>
              </a:r>
              <a:r>
                <a:rPr lang="en-US" altLang="zh-CN" sz="1600" b="1" dirty="0">
                  <a:latin typeface="华文楷体" pitchFamily="2" charset="-122"/>
                  <a:ea typeface="华文楷体" pitchFamily="2" charset="-122"/>
                </a:rPr>
                <a:t>2004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年</a:t>
              </a:r>
              <a:r>
                <a:rPr lang="en-US" altLang="zh-CN" sz="1600" b="1" dirty="0">
                  <a:latin typeface="华文楷体" pitchFamily="2" charset="-122"/>
                  <a:ea typeface="华文楷体" pitchFamily="2" charset="-122"/>
                </a:rPr>
                <a:t>11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月建成使用，馆舍面积</a:t>
              </a:r>
              <a:r>
                <a:rPr lang="en-US" altLang="zh-CN" sz="1600" b="1" dirty="0">
                  <a:latin typeface="华文楷体" pitchFamily="2" charset="-122"/>
                  <a:ea typeface="华文楷体" pitchFamily="2" charset="-122"/>
                </a:rPr>
                <a:t>11480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平方米，阅览座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位</a:t>
              </a:r>
              <a:r>
                <a:rPr lang="en-US" altLang="zh-CN" sz="1600" b="1" dirty="0" smtClean="0">
                  <a:latin typeface="华文楷体" pitchFamily="2" charset="-122"/>
                  <a:ea typeface="华文楷体" pitchFamily="2" charset="-122"/>
                </a:rPr>
                <a:t>850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个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。</a:t>
              </a:r>
              <a:r>
                <a:rPr lang="zh-CN" altLang="en-US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设有中文书库三个、现刊阅览室一个、自修室一个、过刊阅览室一个、工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具</a:t>
              </a:r>
              <a:r>
                <a:rPr lang="zh-CN" altLang="en-US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及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样</a:t>
              </a:r>
              <a:r>
                <a:rPr lang="zh-CN" altLang="en-US" sz="1600" b="1" dirty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本书库一个</a:t>
              </a:r>
              <a:r>
                <a:rPr lang="zh-CN" altLang="en-US" sz="1600" b="1" dirty="0" smtClean="0">
                  <a:solidFill>
                    <a:srgbClr val="111111"/>
                  </a:solidFill>
                  <a:latin typeface="华文楷体" pitchFamily="2" charset="-122"/>
                  <a:ea typeface="华文楷体" pitchFamily="2" charset="-122"/>
                </a:rPr>
                <a:t>。全馆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无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线网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络覆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盖</a:t>
              </a:r>
              <a:r>
                <a:rPr lang="en-US" altLang="zh-CN" sz="1600" b="1" dirty="0">
                  <a:latin typeface="华文楷体" pitchFamily="2" charset="-122"/>
                  <a:ea typeface="华文楷体" pitchFamily="2" charset="-122"/>
                </a:rPr>
                <a:t>,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年接待读者</a:t>
              </a:r>
              <a:r>
                <a:rPr lang="en-US" altLang="zh-CN" sz="1600" b="1" dirty="0">
                  <a:latin typeface="华文楷体" pitchFamily="2" charset="-122"/>
                  <a:ea typeface="华文楷体" pitchFamily="2" charset="-122"/>
                </a:rPr>
                <a:t>30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万人次。</a:t>
              </a:r>
              <a:endParaRPr lang="en-US" altLang="zh-CN" sz="1600" b="1" dirty="0"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" name="圆角矩形 27"/>
            <p:cNvSpPr/>
            <p:nvPr/>
          </p:nvSpPr>
          <p:spPr>
            <a:xfrm>
              <a:off x="936339" y="2043912"/>
              <a:ext cx="503201" cy="475403"/>
            </a:xfrm>
            <a:prstGeom prst="roundRect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B9242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anchor="ctr" anchorCtr="1"/>
            <a:lstStyle/>
            <a:p>
              <a:pPr>
                <a:defRPr/>
              </a:pPr>
              <a:endParaRPr lang="en-US" altLang="zh-C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启体简体"/>
              </a:endParaRPr>
            </a:p>
          </p:txBody>
        </p:sp>
      </p:grpSp>
      <p:grpSp>
        <p:nvGrpSpPr>
          <p:cNvPr id="4109" name="Group 31"/>
          <p:cNvGrpSpPr>
            <a:grpSpLocks/>
          </p:cNvGrpSpPr>
          <p:nvPr/>
        </p:nvGrpSpPr>
        <p:grpSpPr bwMode="auto">
          <a:xfrm>
            <a:off x="474663" y="336550"/>
            <a:ext cx="5392737" cy="661988"/>
            <a:chOff x="299" y="212"/>
            <a:chExt cx="3397" cy="417"/>
          </a:xfrm>
        </p:grpSpPr>
        <p:pic>
          <p:nvPicPr>
            <p:cNvPr id="4113" name="图片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4" name="AutoShape 33" descr="YW8EHL7WPX`PUI@9CXCCZPF"/>
            <p:cNvSpPr>
              <a:spLocks noChangeArrowheads="1"/>
            </p:cNvSpPr>
            <p:nvPr/>
          </p:nvSpPr>
          <p:spPr bwMode="auto">
            <a:xfrm>
              <a:off x="2086" y="212"/>
              <a:ext cx="1610" cy="41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grpSp>
        <p:nvGrpSpPr>
          <p:cNvPr id="4110" name="组合 30"/>
          <p:cNvGrpSpPr>
            <a:grpSpLocks/>
          </p:cNvGrpSpPr>
          <p:nvPr/>
        </p:nvGrpSpPr>
        <p:grpSpPr bwMode="auto">
          <a:xfrm>
            <a:off x="993726" y="3149605"/>
            <a:ext cx="7524908" cy="732509"/>
            <a:chOff x="934600" y="2290495"/>
            <a:chExt cx="7165827" cy="520130"/>
          </a:xfrm>
        </p:grpSpPr>
        <p:sp>
          <p:nvSpPr>
            <p:cNvPr id="4111" name="矩形 21"/>
            <p:cNvSpPr>
              <a:spLocks noChangeArrowheads="1"/>
            </p:cNvSpPr>
            <p:nvPr/>
          </p:nvSpPr>
          <p:spPr bwMode="auto">
            <a:xfrm>
              <a:off x="1421389" y="2290495"/>
              <a:ext cx="6679038" cy="520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30000"/>
                </a:lnSpc>
                <a:spcBef>
                  <a:spcPct val="50000"/>
                </a:spcBef>
                <a:buClr>
                  <a:srgbClr val="953735"/>
                </a:buClr>
              </a:pP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图书馆拥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有</a:t>
              </a:r>
              <a:r>
                <a:rPr lang="en-US" altLang="zh-CN" sz="1600" b="1" dirty="0" smtClean="0">
                  <a:latin typeface="华文楷体" pitchFamily="2" charset="-122"/>
                  <a:ea typeface="华文楷体" pitchFamily="2" charset="-122"/>
                </a:rPr>
                <a:t>50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万册纸本图书，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数字资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源库</a:t>
              </a:r>
              <a:r>
                <a:rPr lang="en-US" altLang="zh-CN" sz="1600" b="1" dirty="0" smtClean="0">
                  <a:latin typeface="华文楷体" pitchFamily="2" charset="-122"/>
                  <a:ea typeface="华文楷体" pitchFamily="2" charset="-122"/>
                </a:rPr>
                <a:t>7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个，移动服务及多媒体平台</a:t>
              </a:r>
              <a:r>
                <a:rPr lang="en-US" altLang="zh-CN" sz="1600" b="1" dirty="0" smtClean="0">
                  <a:latin typeface="华文楷体" pitchFamily="2" charset="-122"/>
                  <a:ea typeface="华文楷体" pitchFamily="2" charset="-122"/>
                </a:rPr>
                <a:t>4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个，为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学院教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学、科研文</a:t>
              </a:r>
              <a:r>
                <a:rPr lang="zh-CN" altLang="en-US" sz="1600" b="1" dirty="0">
                  <a:latin typeface="华文楷体" pitchFamily="2" charset="-122"/>
                  <a:ea typeface="华文楷体" pitchFamily="2" charset="-122"/>
                </a:rPr>
                <a:t>献信</a:t>
              </a:r>
              <a:r>
                <a:rPr lang="zh-CN" altLang="en-US" sz="1600" b="1" dirty="0" smtClean="0">
                  <a:latin typeface="华文楷体" pitchFamily="2" charset="-122"/>
                  <a:ea typeface="华文楷体" pitchFamily="2" charset="-122"/>
                </a:rPr>
                <a:t>息需求提供有力的保障。</a:t>
              </a:r>
              <a:endParaRPr lang="en-US" altLang="zh-CN" sz="1600" b="1" dirty="0">
                <a:solidFill>
                  <a:srgbClr val="11111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934600" y="2368276"/>
              <a:ext cx="479224" cy="366351"/>
            </a:xfrm>
            <a:prstGeom prst="roundRect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B9242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anchor="ctr" anchorCtr="1"/>
            <a:lstStyle/>
            <a:p>
              <a:pPr>
                <a:defRPr/>
              </a:pPr>
              <a:endParaRPr lang="en-US" altLang="zh-C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启体简体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 descr="tsg01[1]"/>
          <p:cNvSpPr>
            <a:spLocks noChangeArrowheads="1"/>
          </p:cNvSpPr>
          <p:nvPr/>
        </p:nvSpPr>
        <p:spPr bwMode="auto">
          <a:xfrm>
            <a:off x="3175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31747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9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0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1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2" name="AutoShape 51" descr="YW8EHL7WPX`PUI@9CXCCZPF"/>
          <p:cNvSpPr>
            <a:spLocks noChangeArrowheads="1"/>
          </p:cNvSpPr>
          <p:nvPr/>
        </p:nvSpPr>
        <p:spPr bwMode="auto">
          <a:xfrm>
            <a:off x="3868738" y="325438"/>
            <a:ext cx="1879600" cy="661987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6" name="组合 15"/>
          <p:cNvGrpSpPr>
            <a:grpSpLocks/>
          </p:cNvGrpSpPr>
          <p:nvPr/>
        </p:nvGrpSpPr>
        <p:grpSpPr bwMode="auto">
          <a:xfrm>
            <a:off x="5302260" y="1214415"/>
            <a:ext cx="3286170" cy="2446371"/>
            <a:chOff x="750887" y="2903649"/>
            <a:chExt cx="3868110" cy="2711284"/>
          </a:xfrm>
        </p:grpSpPr>
        <p:pic>
          <p:nvPicPr>
            <p:cNvPr id="3176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0887" y="2903649"/>
              <a:ext cx="3857408" cy="1445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1768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0887" y="4368055"/>
              <a:ext cx="1840892" cy="12425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1769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02483" y="4372416"/>
              <a:ext cx="2016514" cy="12425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" name="椭圆 1"/>
            <p:cNvSpPr/>
            <p:nvPr/>
          </p:nvSpPr>
          <p:spPr>
            <a:xfrm>
              <a:off x="3063499" y="2903649"/>
              <a:ext cx="547599" cy="2063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2211150" y="4159284"/>
              <a:ext cx="1053929" cy="23493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1000" dirty="0">
                  <a:solidFill>
                    <a:schemeClr val="tx1"/>
                  </a:solidFill>
                </a:rPr>
                <a:t>本馆有馆藏</a:t>
              </a:r>
            </a:p>
          </p:txBody>
        </p:sp>
      </p:grpSp>
      <p:sp>
        <p:nvSpPr>
          <p:cNvPr id="31759" name="TextBox 13"/>
          <p:cNvSpPr>
            <a:spLocks noChangeArrowheads="1"/>
          </p:cNvSpPr>
          <p:nvPr/>
        </p:nvSpPr>
        <p:spPr bwMode="auto">
          <a:xfrm>
            <a:off x="5661025" y="352425"/>
            <a:ext cx="2060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3.7 </a:t>
            </a:r>
            <a:r>
              <a:rPr lang="zh-CN" altLang="en-US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研学资源数据库</a:t>
            </a:r>
            <a:r>
              <a:rPr lang="en-US" altLang="zh-CN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—</a:t>
            </a:r>
            <a:r>
              <a:rPr lang="zh-CN" altLang="en-US" sz="1600" b="1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演示读秀搜索</a:t>
            </a:r>
            <a:endParaRPr lang="zh-CN" altLang="en-US" sz="16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7414" y="1250928"/>
            <a:ext cx="3395709" cy="25083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600" b="1" dirty="0" smtClean="0">
                <a:latin typeface="华文楷体" pitchFamily="2" charset="-122"/>
                <a:ea typeface="华文楷体" pitchFamily="2" charset="-122"/>
              </a:rPr>
              <a:t>读秀学术搜索平台</a:t>
            </a:r>
            <a:endParaRPr lang="en-US" altLang="zh-CN" sz="1600" b="1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用户可检索到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9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亿页全文资料、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300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多万种中文图书书目，其中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145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万种图书可在线阅读全文，不能在线阅读全文的图书可通过文献传递功能收取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Email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邮件获得图书全文。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提供知识元、图书、期刊、报纸、学位论文、会议论文、普通文档综合一站式检索。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图</a:t>
            </a: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书馆主页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→读秀资源→输入搜索词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7" name="TextBox 12"/>
          <p:cNvSpPr>
            <a:spLocks noChangeArrowheads="1"/>
          </p:cNvSpPr>
          <p:nvPr/>
        </p:nvSpPr>
        <p:spPr bwMode="auto">
          <a:xfrm>
            <a:off x="962025" y="392113"/>
            <a:ext cx="2472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新媒体、移动服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28" name="动作按钮: 前进或下一项 27">
            <a:hlinkClick r:id="rId9" action="ppaction://program" highlightClick="1"/>
          </p:cNvPr>
          <p:cNvSpPr/>
          <p:nvPr/>
        </p:nvSpPr>
        <p:spPr>
          <a:xfrm>
            <a:off x="7712118" y="4938741"/>
            <a:ext cx="811161" cy="474669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演示视频</a:t>
            </a:r>
            <a:endParaRPr lang="zh-CN" altLang="en-US" sz="1200" dirty="0"/>
          </a:p>
        </p:txBody>
      </p:sp>
      <p:grpSp>
        <p:nvGrpSpPr>
          <p:cNvPr id="4" name="组合 18"/>
          <p:cNvGrpSpPr>
            <a:grpSpLocks/>
          </p:cNvGrpSpPr>
          <p:nvPr/>
        </p:nvGrpSpPr>
        <p:grpSpPr bwMode="auto">
          <a:xfrm>
            <a:off x="3549636" y="3113091"/>
            <a:ext cx="3555997" cy="2463797"/>
            <a:chOff x="4770499" y="2901950"/>
            <a:chExt cx="3775460" cy="2682743"/>
          </a:xfrm>
        </p:grpSpPr>
        <p:pic>
          <p:nvPicPr>
            <p:cNvPr id="31775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0499" y="4393936"/>
              <a:ext cx="1920749" cy="1190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1776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70499" y="2901950"/>
              <a:ext cx="3775460" cy="14470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1777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91248" y="4387862"/>
              <a:ext cx="1854711" cy="1190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" name="圆角矩形 2"/>
            <p:cNvSpPr/>
            <p:nvPr/>
          </p:nvSpPr>
          <p:spPr>
            <a:xfrm>
              <a:off x="6034278" y="4159188"/>
              <a:ext cx="1054208" cy="23493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1000" dirty="0">
                  <a:solidFill>
                    <a:schemeClr val="tx1"/>
                  </a:solidFill>
                </a:rPr>
                <a:t>本馆无馆藏</a:t>
              </a:r>
            </a:p>
          </p:txBody>
        </p:sp>
        <p:sp>
          <p:nvSpPr>
            <p:cNvPr id="46" name="椭圆 45"/>
            <p:cNvSpPr/>
            <p:nvPr/>
          </p:nvSpPr>
          <p:spPr>
            <a:xfrm>
              <a:off x="7596537" y="3006720"/>
              <a:ext cx="936721" cy="4635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30723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8" name="AutoShape 51" descr="YW8EHL7WPX`PUI@9CXCCZPF"/>
          <p:cNvSpPr>
            <a:spLocks noChangeArrowheads="1"/>
          </p:cNvSpPr>
          <p:nvPr/>
        </p:nvSpPr>
        <p:spPr bwMode="auto">
          <a:xfrm>
            <a:off x="3948113" y="336550"/>
            <a:ext cx="1739900" cy="661988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30734" name="TextBox 13"/>
          <p:cNvSpPr>
            <a:spLocks noChangeArrowheads="1"/>
          </p:cNvSpPr>
          <p:nvPr/>
        </p:nvSpPr>
        <p:spPr bwMode="auto">
          <a:xfrm>
            <a:off x="5922981" y="484155"/>
            <a:ext cx="15335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4.1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活动主题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2" name="TextBox 12"/>
          <p:cNvSpPr>
            <a:spLocks noChangeArrowheads="1"/>
          </p:cNvSpPr>
          <p:nvPr/>
        </p:nvSpPr>
        <p:spPr bwMode="auto">
          <a:xfrm>
            <a:off x="962025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读者活动</a:t>
            </a:r>
            <a:endParaRPr lang="zh-CN" altLang="en-US" sz="2000" dirty="0"/>
          </a:p>
        </p:txBody>
      </p:sp>
      <p:graphicFrame>
        <p:nvGraphicFramePr>
          <p:cNvPr id="16" name="图示 15"/>
          <p:cNvGraphicFramePr/>
          <p:nvPr/>
        </p:nvGraphicFramePr>
        <p:xfrm>
          <a:off x="1139778" y="1506519"/>
          <a:ext cx="7120035" cy="387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 descr="tsg01[1]"/>
          <p:cNvSpPr>
            <a:spLocks noChangeArrowheads="1"/>
          </p:cNvSpPr>
          <p:nvPr/>
        </p:nvSpPr>
        <p:spPr bwMode="auto">
          <a:xfrm>
            <a:off x="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30723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8" name="AutoShape 51" descr="YW8EHL7WPX`PUI@9CXCCZPF"/>
          <p:cNvSpPr>
            <a:spLocks noChangeArrowheads="1"/>
          </p:cNvSpPr>
          <p:nvPr/>
        </p:nvSpPr>
        <p:spPr bwMode="auto">
          <a:xfrm>
            <a:off x="3948113" y="336550"/>
            <a:ext cx="1739900" cy="661988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30734" name="TextBox 13"/>
          <p:cNvSpPr>
            <a:spLocks noChangeArrowheads="1"/>
          </p:cNvSpPr>
          <p:nvPr/>
        </p:nvSpPr>
        <p:spPr bwMode="auto">
          <a:xfrm>
            <a:off x="5922981" y="484155"/>
            <a:ext cx="15335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4.2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活动剪影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2" name="TextBox 12"/>
          <p:cNvSpPr>
            <a:spLocks noChangeArrowheads="1"/>
          </p:cNvSpPr>
          <p:nvPr/>
        </p:nvSpPr>
        <p:spPr bwMode="auto">
          <a:xfrm>
            <a:off x="962025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4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读者活动</a:t>
            </a:r>
            <a:endParaRPr lang="zh-CN" altLang="en-US" sz="20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596" y="3843351"/>
            <a:ext cx="2482884" cy="16835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546" y="3843350"/>
            <a:ext cx="2409858" cy="17161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711" y="1177901"/>
            <a:ext cx="3601723" cy="26526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3584" y="3843351"/>
            <a:ext cx="2519397" cy="17161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5025" y="1193278"/>
            <a:ext cx="3687813" cy="26203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1979613" y="1847850"/>
            <a:ext cx="882650" cy="717550"/>
            <a:chOff x="0" y="0"/>
            <a:chExt cx="4765107" cy="3873425"/>
          </a:xfrm>
        </p:grpSpPr>
        <p:sp>
          <p:nvSpPr>
            <p:cNvPr id="34826" name="椭圆 75"/>
            <p:cNvSpPr>
              <a:spLocks noChangeArrowheads="1"/>
            </p:cNvSpPr>
            <p:nvPr/>
          </p:nvSpPr>
          <p:spPr bwMode="auto">
            <a:xfrm>
              <a:off x="2383639" y="417848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4827" name="椭圆 76"/>
            <p:cNvSpPr>
              <a:spLocks noChangeArrowheads="1"/>
            </p:cNvSpPr>
            <p:nvPr/>
          </p:nvSpPr>
          <p:spPr bwMode="auto">
            <a:xfrm>
              <a:off x="1103117" y="1491957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4828" name="椭圆 77"/>
            <p:cNvSpPr>
              <a:spLocks noChangeArrowheads="1"/>
            </p:cNvSpPr>
            <p:nvPr/>
          </p:nvSpPr>
          <p:spPr bwMode="auto">
            <a:xfrm>
              <a:off x="1192906" y="0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4829" name="椭圆 78"/>
            <p:cNvSpPr>
              <a:spLocks noChangeArrowheads="1"/>
            </p:cNvSpPr>
            <p:nvPr/>
          </p:nvSpPr>
          <p:spPr bwMode="auto">
            <a:xfrm>
              <a:off x="0" y="417848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4830" name="椭圆 79"/>
            <p:cNvSpPr>
              <a:spLocks noChangeArrowheads="1"/>
            </p:cNvSpPr>
            <p:nvPr/>
          </p:nvSpPr>
          <p:spPr bwMode="auto">
            <a:xfrm>
              <a:off x="1935818" y="1218283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4831" name="椭圆 80"/>
            <p:cNvSpPr>
              <a:spLocks noChangeArrowheads="1"/>
            </p:cNvSpPr>
            <p:nvPr/>
          </p:nvSpPr>
          <p:spPr bwMode="auto">
            <a:xfrm>
              <a:off x="449655" y="1218283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34819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238" y="1682750"/>
            <a:ext cx="5762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矩形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3700463"/>
            <a:ext cx="2255838" cy="1487487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  <p:pic>
        <p:nvPicPr>
          <p:cNvPr id="34821" name="矩形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5050" y="3700463"/>
            <a:ext cx="2243138" cy="14874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5846" name="矩形 56"/>
          <p:cNvSpPr>
            <a:spLocks noChangeArrowheads="1"/>
          </p:cNvSpPr>
          <p:nvPr/>
        </p:nvSpPr>
        <p:spPr bwMode="auto">
          <a:xfrm>
            <a:off x="6904038" y="3708400"/>
            <a:ext cx="2233612" cy="147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宋体" pitchFamily="2" charset="-122"/>
                <a:sym typeface="宋体" pitchFamily="2" charset="-122"/>
              </a:rPr>
              <a:t>馆</a:t>
            </a:r>
          </a:p>
        </p:txBody>
      </p:sp>
      <p:pic>
        <p:nvPicPr>
          <p:cNvPr id="34823" name="矩形 5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2163" y="3700463"/>
            <a:ext cx="2243137" cy="14874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4824" name="TextBox 15"/>
          <p:cNvSpPr>
            <a:spLocks noChangeArrowheads="1"/>
          </p:cNvSpPr>
          <p:nvPr/>
        </p:nvSpPr>
        <p:spPr bwMode="auto">
          <a:xfrm>
            <a:off x="3032125" y="1508125"/>
            <a:ext cx="45450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>
                <a:latin typeface="华文楷体" pitchFamily="2" charset="-122"/>
                <a:ea typeface="华文楷体" pitchFamily="2" charset="-122"/>
              </a:rPr>
              <a:t>寄语：在即将开始的大学生活，</a:t>
            </a:r>
            <a:endParaRPr lang="en-US" altLang="zh-CN" sz="2000">
              <a:latin typeface="华文楷体" pitchFamily="2" charset="-122"/>
              <a:ea typeface="华文楷体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华文楷体" pitchFamily="2" charset="-122"/>
                <a:ea typeface="华文楷体" pitchFamily="2" charset="-122"/>
              </a:rPr>
              <a:t>希望同学们能多多利用图书馆，</a:t>
            </a:r>
            <a:endParaRPr lang="en-US" altLang="zh-CN" sz="2000">
              <a:latin typeface="华文楷体" pitchFamily="2" charset="-122"/>
              <a:ea typeface="华文楷体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华文楷体" pitchFamily="2" charset="-122"/>
                <a:ea typeface="华文楷体" pitchFamily="2" charset="-122"/>
              </a:rPr>
              <a:t>让我们的资源与服务伴随大家的成长！</a:t>
            </a:r>
          </a:p>
        </p:txBody>
      </p:sp>
      <p:sp>
        <p:nvSpPr>
          <p:cNvPr id="34825" name="AutoShape 58" descr="YW8EHL7WPX`PUI@9CXCCZPF"/>
          <p:cNvSpPr>
            <a:spLocks noChangeArrowheads="1"/>
          </p:cNvSpPr>
          <p:nvPr/>
        </p:nvSpPr>
        <p:spPr bwMode="auto">
          <a:xfrm>
            <a:off x="3328988" y="301625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7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2" descr="tsg01[1]"/>
          <p:cNvSpPr>
            <a:spLocks noChangeArrowheads="1"/>
          </p:cNvSpPr>
          <p:nvPr/>
        </p:nvSpPr>
        <p:spPr bwMode="auto">
          <a:xfrm>
            <a:off x="3175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32771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73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74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75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76" name="TextBox 12"/>
          <p:cNvSpPr>
            <a:spLocks noChangeArrowheads="1"/>
          </p:cNvSpPr>
          <p:nvPr/>
        </p:nvSpPr>
        <p:spPr bwMode="auto">
          <a:xfrm>
            <a:off x="946150" y="392113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图书馆概况</a:t>
            </a:r>
            <a:endParaRPr lang="en-US" altLang="zh-CN" sz="2000" dirty="0"/>
          </a:p>
        </p:txBody>
      </p:sp>
      <p:sp>
        <p:nvSpPr>
          <p:cNvPr id="32777" name="AutoShape 51" descr="YW8EHL7WPX`PUI@9CXCCZPF"/>
          <p:cNvSpPr>
            <a:spLocks noChangeArrowheads="1"/>
          </p:cNvSpPr>
          <p:nvPr/>
        </p:nvSpPr>
        <p:spPr bwMode="auto">
          <a:xfrm>
            <a:off x="2916238" y="327025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32778" name="TextBox 13"/>
          <p:cNvSpPr>
            <a:spLocks noChangeArrowheads="1"/>
          </p:cNvSpPr>
          <p:nvPr/>
        </p:nvSpPr>
        <p:spPr bwMode="auto">
          <a:xfrm>
            <a:off x="6215085" y="484155"/>
            <a:ext cx="129225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1.2 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校园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卡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63588" y="3568700"/>
            <a:ext cx="4471987" cy="1881188"/>
            <a:chOff x="763588" y="3568700"/>
            <a:chExt cx="4471987" cy="1881188"/>
          </a:xfrm>
        </p:grpSpPr>
        <p:pic>
          <p:nvPicPr>
            <p:cNvPr id="32781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8788" y="3568700"/>
              <a:ext cx="2236787" cy="18811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783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3588" y="3581400"/>
              <a:ext cx="2232025" cy="18684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5302260" y="1396980"/>
            <a:ext cx="3314700" cy="3884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凭校园卡刷卡入馆。不能正常刷卡可在入口保安处登记，凭学生证进入。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  <a:p>
            <a:pPr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校园卡只限本人使用，如发生代借、冒借等纠纷由持卡人负责。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  <a:p>
            <a:pPr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校园卡遗失应前往一卡通中心（食堂一楼交通银行大厅内）申请补办。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  <a:p>
            <a:pPr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读者办理借书手续后，方可将图书带出馆外，否则按窃书规则处理。出入图书馆通道时，如遇监测器报警，读者需接受图书馆工作人员检查。</a:t>
            </a:r>
          </a:p>
          <a:p>
            <a:pPr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  <a:defRPr/>
            </a:pPr>
            <a:r>
              <a:rPr lang="zh-CN" altLang="en-US" sz="1400" dirty="0">
                <a:latin typeface="华文楷体" pitchFamily="2" charset="-122"/>
                <a:ea typeface="华文楷体" pitchFamily="2" charset="-122"/>
              </a:rPr>
              <a:t>读者办理离校手续时须还清所借书款，否则不能领取毕业证。</a:t>
            </a:r>
            <a:endParaRPr lang="en-US" altLang="zh-CN" sz="14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35" y="1323954"/>
            <a:ext cx="4491099" cy="225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 descr="tsg01[1]"/>
          <p:cNvSpPr>
            <a:spLocks noChangeArrowheads="1"/>
          </p:cNvSpPr>
          <p:nvPr/>
        </p:nvSpPr>
        <p:spPr bwMode="auto">
          <a:xfrm>
            <a:off x="31750" y="0"/>
            <a:ext cx="8855075" cy="5715000"/>
          </a:xfrm>
          <a:prstGeom prst="ellipse">
            <a:avLst/>
          </a:prstGeom>
          <a:blipFill dpi="0" rotWithShape="1">
            <a:blip r:embed="rId3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33795" name="图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797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78475" y="2916238"/>
            <a:ext cx="4765675" cy="3873500"/>
            <a:chOff x="0" y="0"/>
            <a:chExt cx="4765107" cy="3873425"/>
          </a:xfrm>
        </p:grpSpPr>
        <p:sp>
          <p:nvSpPr>
            <p:cNvPr id="33813" name="椭圆 75"/>
            <p:cNvSpPr>
              <a:spLocks noChangeArrowheads="1"/>
            </p:cNvSpPr>
            <p:nvPr/>
          </p:nvSpPr>
          <p:spPr bwMode="auto">
            <a:xfrm>
              <a:off x="2383639" y="417848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3814" name="椭圆 76"/>
            <p:cNvSpPr>
              <a:spLocks noChangeArrowheads="1"/>
            </p:cNvSpPr>
            <p:nvPr/>
          </p:nvSpPr>
          <p:spPr bwMode="auto">
            <a:xfrm>
              <a:off x="1103117" y="1491957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3815" name="椭圆 77"/>
            <p:cNvSpPr>
              <a:spLocks noChangeArrowheads="1"/>
            </p:cNvSpPr>
            <p:nvPr/>
          </p:nvSpPr>
          <p:spPr bwMode="auto">
            <a:xfrm>
              <a:off x="1192906" y="0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3816" name="椭圆 78"/>
            <p:cNvSpPr>
              <a:spLocks noChangeArrowheads="1"/>
            </p:cNvSpPr>
            <p:nvPr/>
          </p:nvSpPr>
          <p:spPr bwMode="auto">
            <a:xfrm>
              <a:off x="0" y="417848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3817" name="椭圆 79"/>
            <p:cNvSpPr>
              <a:spLocks noChangeArrowheads="1"/>
            </p:cNvSpPr>
            <p:nvPr/>
          </p:nvSpPr>
          <p:spPr bwMode="auto">
            <a:xfrm>
              <a:off x="1935818" y="1218283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3818" name="椭圆 80"/>
            <p:cNvSpPr>
              <a:spLocks noChangeArrowheads="1"/>
            </p:cNvSpPr>
            <p:nvPr/>
          </p:nvSpPr>
          <p:spPr bwMode="auto">
            <a:xfrm>
              <a:off x="449655" y="1218283"/>
              <a:ext cx="2381468" cy="2381468"/>
            </a:xfrm>
            <a:prstGeom prst="ellipse">
              <a:avLst/>
            </a:prstGeom>
            <a:solidFill>
              <a:srgbClr val="E387ED">
                <a:alpha val="9019"/>
              </a:srgbClr>
            </a:solidFill>
            <a:ln w="3175">
              <a:solidFill>
                <a:srgbClr val="A71CB6">
                  <a:alpha val="43137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3799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00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01" name="TextBox 12"/>
          <p:cNvSpPr>
            <a:spLocks noChangeArrowheads="1"/>
          </p:cNvSpPr>
          <p:nvPr/>
        </p:nvSpPr>
        <p:spPr bwMode="auto">
          <a:xfrm>
            <a:off x="946150" y="392113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图书馆概况</a:t>
            </a:r>
            <a:endParaRPr lang="en-US" altLang="zh-CN" sz="2000" dirty="0"/>
          </a:p>
        </p:txBody>
      </p:sp>
      <p:sp>
        <p:nvSpPr>
          <p:cNvPr id="33802" name="AutoShape 51" descr="YW8EHL7WPX`PUI@9CXCCZPF"/>
          <p:cNvSpPr>
            <a:spLocks noChangeArrowheads="1"/>
          </p:cNvSpPr>
          <p:nvPr/>
        </p:nvSpPr>
        <p:spPr bwMode="auto">
          <a:xfrm>
            <a:off x="2916238" y="327025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33803" name="TextBox 13"/>
          <p:cNvSpPr>
            <a:spLocks noChangeArrowheads="1"/>
          </p:cNvSpPr>
          <p:nvPr/>
        </p:nvSpPr>
        <p:spPr bwMode="auto">
          <a:xfrm>
            <a:off x="6032520" y="484155"/>
            <a:ext cx="1476411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</a:rPr>
              <a:t>1.3 </a:t>
            </a:r>
            <a:r>
              <a:rPr lang="zh-CN" altLang="en-US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</a:rPr>
              <a:t>入馆须知</a:t>
            </a:r>
            <a:endParaRPr lang="zh-CN" altLang="en-US" sz="1600" b="1" dirty="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3" name="组合 1"/>
          <p:cNvGrpSpPr>
            <a:grpSpLocks/>
          </p:cNvGrpSpPr>
          <p:nvPr/>
        </p:nvGrpSpPr>
        <p:grpSpPr bwMode="auto">
          <a:xfrm>
            <a:off x="107950" y="1154113"/>
            <a:ext cx="4086225" cy="4514850"/>
            <a:chOff x="281025" y="1154112"/>
            <a:chExt cx="4001088" cy="4515284"/>
          </a:xfrm>
        </p:grpSpPr>
        <p:pic>
          <p:nvPicPr>
            <p:cNvPr id="21" name="Picture 9" descr="phon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025" y="2916406"/>
              <a:ext cx="2000544" cy="27529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22" name="Picture 10" descr="f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79498" y="2916406"/>
              <a:ext cx="1902615" cy="27529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23" name="Picture 9" descr="剪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07979" y="1154112"/>
              <a:ext cx="1590176" cy="20623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/>
            </a:extLst>
          </p:spPr>
        </p:pic>
      </p:grpSp>
      <p:grpSp>
        <p:nvGrpSpPr>
          <p:cNvPr id="4" name="组合 2"/>
          <p:cNvGrpSpPr>
            <a:grpSpLocks/>
          </p:cNvGrpSpPr>
          <p:nvPr/>
        </p:nvGrpSpPr>
        <p:grpSpPr bwMode="auto">
          <a:xfrm>
            <a:off x="4319588" y="1176338"/>
            <a:ext cx="4700587" cy="4500562"/>
            <a:chOff x="4585365" y="1177133"/>
            <a:chExt cx="4434226" cy="4500111"/>
          </a:xfrm>
        </p:grpSpPr>
        <p:pic>
          <p:nvPicPr>
            <p:cNvPr id="24" name="Picture 8" descr="行为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02064" y="2916859"/>
              <a:ext cx="2117527" cy="27524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26" name="Picture 8" descr="瞌睡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85365" y="2916859"/>
              <a:ext cx="2213369" cy="27603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27" name="Picture 7" descr="衣衫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13710" y="1177133"/>
              <a:ext cx="1561937" cy="2015923"/>
            </a:xfrm>
            <a:prstGeom prst="rect">
              <a:avLst/>
            </a:prstGeom>
            <a:noFill/>
            <a:ln w="9525">
              <a:solidFill>
                <a:srgbClr val="11111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/>
            </a:extLst>
          </p:spPr>
        </p:pic>
      </p:grpSp>
      <p:sp>
        <p:nvSpPr>
          <p:cNvPr id="33806" name="TextBox 1"/>
          <p:cNvSpPr txBox="1">
            <a:spLocks noChangeArrowheads="1"/>
          </p:cNvSpPr>
          <p:nvPr/>
        </p:nvSpPr>
        <p:spPr bwMode="auto">
          <a:xfrm>
            <a:off x="2784475" y="1417638"/>
            <a:ext cx="3781425" cy="132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举止文明、衣着整齐</a:t>
            </a:r>
            <a:endParaRPr lang="en-US" altLang="zh-CN" sz="160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书刊随时归架，不乱扔果壳纸屑</a:t>
            </a:r>
            <a:endParaRPr lang="en-US" altLang="zh-CN" sz="160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保持馆内安静，请勿影响他人</a:t>
            </a:r>
            <a:endParaRPr lang="en-US" altLang="zh-CN" sz="160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严禁在书库内吸烟、涂污和损坏馆内设施等不良行为</a:t>
            </a:r>
            <a:endParaRPr lang="en-US" altLang="zh-CN" sz="160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28" descr="tsg01[1]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ellipse">
            <a:avLst/>
          </a:prstGeom>
          <a:blipFill dpi="0" rotWithShape="1">
            <a:blip r:embed="rId2" cstate="print">
              <a:alphaModFix amt="25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pic>
        <p:nvPicPr>
          <p:cNvPr id="5123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5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6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7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8" name="TextBox 12"/>
          <p:cNvSpPr>
            <a:spLocks noChangeArrowheads="1"/>
          </p:cNvSpPr>
          <p:nvPr/>
        </p:nvSpPr>
        <p:spPr bwMode="auto">
          <a:xfrm>
            <a:off x="1179513" y="392113"/>
            <a:ext cx="168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 </a:t>
            </a:r>
            <a:r>
              <a:rPr lang="zh-CN" altLang="en-US" sz="2000" b="1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图书馆概况</a:t>
            </a:r>
            <a:endParaRPr lang="zh-CN" altLang="en-US" sz="2000"/>
          </a:p>
        </p:txBody>
      </p:sp>
      <p:sp>
        <p:nvSpPr>
          <p:cNvPr id="5129" name="TextBox 14"/>
          <p:cNvSpPr>
            <a:spLocks noChangeArrowheads="1"/>
          </p:cNvSpPr>
          <p:nvPr/>
        </p:nvSpPr>
        <p:spPr bwMode="auto">
          <a:xfrm>
            <a:off x="5940425" y="481013"/>
            <a:ext cx="1639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1.4 </a:t>
            </a:r>
            <a:r>
              <a:rPr lang="zh-CN" altLang="en-US" sz="1600" b="1" dirty="0" smtClean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门户网</a:t>
            </a:r>
            <a:r>
              <a:rPr lang="zh-CN" altLang="en-US" sz="1600" b="1" dirty="0">
                <a:solidFill>
                  <a:srgbClr val="7C7C7C"/>
                </a:solidFill>
                <a:latin typeface="楷体_GB2312" pitchFamily="49" charset="-122"/>
                <a:ea typeface="楷体_GB2312" pitchFamily="49" charset="-122"/>
                <a:sym typeface="方正粗活意简体" pitchFamily="1" charset="-122"/>
              </a:rPr>
              <a:t>站</a:t>
            </a:r>
            <a:endParaRPr lang="zh-CN" altLang="en-US" sz="1600" dirty="0">
              <a:solidFill>
                <a:srgbClr val="7C7C7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74663" y="336550"/>
            <a:ext cx="5392737" cy="661988"/>
            <a:chOff x="299" y="212"/>
            <a:chExt cx="3397" cy="417"/>
          </a:xfrm>
        </p:grpSpPr>
        <p:pic>
          <p:nvPicPr>
            <p:cNvPr id="5138" name="图片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9" name="AutoShape 18" descr="YW8EHL7WPX`PUI@9CXCCZPF"/>
            <p:cNvSpPr>
              <a:spLocks noChangeArrowheads="1"/>
            </p:cNvSpPr>
            <p:nvPr/>
          </p:nvSpPr>
          <p:spPr bwMode="auto">
            <a:xfrm>
              <a:off x="2086" y="212"/>
              <a:ext cx="1610" cy="41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953" y="1250928"/>
            <a:ext cx="5002280" cy="394340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5134" name="图片 3" descr="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161" y="3670300"/>
            <a:ext cx="18319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302260" y="1506519"/>
            <a:ext cx="3614788" cy="3293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/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图书馆网站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地址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/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latin typeface="华文楷体" pitchFamily="2" charset="-122"/>
                <a:ea typeface="华文楷体" pitchFamily="2" charset="-122"/>
              </a:rPr>
              <a:t>）校园网→教学教辅机构→图书馆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/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http://www.abc.edu.cn:8088/</a:t>
            </a:r>
            <a:endParaRPr lang="en-US" altLang="zh-CN" sz="160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门户网站仍在建设之中，如有需要请点击上方“旧版”。</a:t>
            </a:r>
            <a:endParaRPr lang="en-US" altLang="zh-CN" sz="1600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>
              <a:buFont typeface="Wingdings" pitchFamily="2" charset="2"/>
              <a:buChar char="p"/>
            </a:pP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主要栏目：</a:t>
            </a:r>
            <a:endParaRPr lang="en-US" altLang="zh-CN" sz="1600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/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）资源检索栏包括馆藏资源、读秀资源、期刊资源、安徽数图、校外</a:t>
            </a:r>
            <a:r>
              <a:rPr lang="zh-CN" altLang="en-US" sz="160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访问</a:t>
            </a:r>
            <a:endParaRPr lang="en-US" altLang="zh-CN" sz="1600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/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）导航栏分六个一级标题，如本馆概况、信息资源等</a:t>
            </a:r>
            <a:endParaRPr lang="en-US" altLang="zh-CN" sz="1600" dirty="0" smtClean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285750" indent="-285750" algn="l"/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1600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）快速通道和新书推荐栏</a:t>
            </a:r>
            <a:endParaRPr lang="en-US" altLang="zh-CN" sz="1600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8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0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1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grpSp>
        <p:nvGrpSpPr>
          <p:cNvPr id="6152" name="Group 10"/>
          <p:cNvGrpSpPr>
            <a:grpSpLocks/>
          </p:cNvGrpSpPr>
          <p:nvPr/>
        </p:nvGrpSpPr>
        <p:grpSpPr bwMode="auto">
          <a:xfrm>
            <a:off x="474663" y="336550"/>
            <a:ext cx="5392737" cy="661988"/>
            <a:chOff x="299" y="212"/>
            <a:chExt cx="3397" cy="417"/>
          </a:xfrm>
        </p:grpSpPr>
        <p:pic>
          <p:nvPicPr>
            <p:cNvPr id="6170" name="图片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9" y="21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71" name="AutoShape 12" descr="YW8EHL7WPX`PUI@9CXCCZPF"/>
            <p:cNvSpPr>
              <a:spLocks noChangeArrowheads="1"/>
            </p:cNvSpPr>
            <p:nvPr/>
          </p:nvSpPr>
          <p:spPr bwMode="auto">
            <a:xfrm>
              <a:off x="2086" y="212"/>
              <a:ext cx="1610" cy="41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print">
                <a:alphaModFix amt="2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6153" name="AutoShape 33"/>
          <p:cNvSpPr>
            <a:spLocks noChangeArrowheads="1"/>
          </p:cNvSpPr>
          <p:nvPr/>
        </p:nvSpPr>
        <p:spPr bwMode="auto">
          <a:xfrm>
            <a:off x="1150938" y="1381126"/>
            <a:ext cx="7092950" cy="1293810"/>
          </a:xfrm>
          <a:prstGeom prst="roundRect">
            <a:avLst>
              <a:gd name="adj" fmla="val 12532"/>
            </a:avLst>
          </a:prstGeom>
          <a:solidFill>
            <a:srgbClr val="FFFFFF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>
              <a:sym typeface="Arial" pitchFamily="34" charset="0"/>
            </a:endParaRPr>
          </a:p>
        </p:txBody>
      </p:sp>
      <p:sp>
        <p:nvSpPr>
          <p:cNvPr id="6154" name="Rectangle 35"/>
          <p:cNvSpPr>
            <a:spLocks noChangeArrowheads="1"/>
          </p:cNvSpPr>
          <p:nvPr/>
        </p:nvSpPr>
        <p:spPr bwMode="auto">
          <a:xfrm>
            <a:off x="2951163" y="1417638"/>
            <a:ext cx="5454702" cy="108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50000"/>
              </a:spcBef>
              <a:buClr>
                <a:srgbClr val="953735"/>
              </a:buClr>
            </a:pPr>
            <a:r>
              <a:rPr lang="zh-CN" altLang="en-US" sz="1600" b="1" dirty="0">
                <a:ea typeface="楷体" pitchFamily="49" charset="-122"/>
              </a:rPr>
              <a:t>馆藏纸</a:t>
            </a:r>
            <a:r>
              <a:rPr lang="zh-CN" altLang="en-US" sz="1600" b="1" dirty="0" smtClean="0">
                <a:ea typeface="楷体" pitchFamily="49" charset="-122"/>
              </a:rPr>
              <a:t>质图书年</a:t>
            </a:r>
            <a:r>
              <a:rPr lang="zh-CN" altLang="en-US" sz="1600" b="1" dirty="0">
                <a:ea typeface="楷体" pitchFamily="49" charset="-122"/>
              </a:rPr>
              <a:t>均增长</a:t>
            </a:r>
            <a:r>
              <a:rPr lang="en-US" altLang="zh-CN" sz="1600" b="1" dirty="0" smtClean="0">
                <a:ea typeface="楷体" pitchFamily="49" charset="-122"/>
              </a:rPr>
              <a:t>33000</a:t>
            </a:r>
            <a:r>
              <a:rPr lang="zh-CN" altLang="en-US" sz="1600" b="1" dirty="0" smtClean="0">
                <a:ea typeface="楷体" pitchFamily="49" charset="-122"/>
              </a:rPr>
              <a:t>余册</a:t>
            </a:r>
            <a:r>
              <a:rPr lang="zh-CN" altLang="en-US" sz="1600" b="1" dirty="0">
                <a:ea typeface="楷体" pitchFamily="49" charset="-122"/>
              </a:rPr>
              <a:t>。</a:t>
            </a:r>
            <a:endParaRPr lang="en-US" altLang="zh-CN" sz="1600" b="1" dirty="0">
              <a:ea typeface="楷体" pitchFamily="49" charset="-122"/>
            </a:endParaRPr>
          </a:p>
          <a:p>
            <a:pPr algn="l">
              <a:lnSpc>
                <a:spcPct val="130000"/>
              </a:lnSpc>
              <a:spcBef>
                <a:spcPct val="50000"/>
              </a:spcBef>
              <a:buClr>
                <a:srgbClr val="953735"/>
              </a:buClr>
              <a:buFont typeface="Wingdings" pitchFamily="2" charset="2"/>
              <a:buChar char="p"/>
            </a:pPr>
            <a:r>
              <a:rPr lang="zh-CN" altLang="en-US" sz="1400" b="1" dirty="0">
                <a:latin typeface="华文楷体" pitchFamily="2" charset="-122"/>
                <a:ea typeface="华文楷体" pitchFamily="2" charset="-122"/>
              </a:rPr>
              <a:t>藏书学科齐全，其中财经、工商、营销、管理、文秘、计算机信息、艺术设计等专</a:t>
            </a:r>
            <a:r>
              <a:rPr lang="zh-CN" altLang="en-US" sz="1400" b="1" dirty="0" smtClean="0">
                <a:latin typeface="华文楷体" pitchFamily="2" charset="-122"/>
                <a:ea typeface="华文楷体" pitchFamily="2" charset="-122"/>
              </a:rPr>
              <a:t>业学</a:t>
            </a:r>
            <a:r>
              <a:rPr lang="zh-CN" altLang="en-US" sz="1400" b="1" dirty="0">
                <a:latin typeface="华文楷体" pitchFamily="2" charset="-122"/>
                <a:ea typeface="华文楷体" pitchFamily="2" charset="-122"/>
              </a:rPr>
              <a:t>术专著、辅导和考试类图书占总数</a:t>
            </a:r>
            <a:r>
              <a:rPr lang="en-US" altLang="zh-CN" sz="1400" b="1" dirty="0">
                <a:latin typeface="华文楷体" pitchFamily="2" charset="-122"/>
                <a:ea typeface="华文楷体" pitchFamily="2" charset="-122"/>
              </a:rPr>
              <a:t>70%</a:t>
            </a:r>
            <a:r>
              <a:rPr lang="zh-CN" altLang="en-US" sz="1400" b="1" dirty="0">
                <a:latin typeface="华文楷体" pitchFamily="2" charset="-122"/>
                <a:ea typeface="华文楷体" pitchFamily="2" charset="-122"/>
              </a:rPr>
              <a:t>以上。</a:t>
            </a:r>
            <a:endParaRPr lang="en-US" altLang="zh-CN" sz="1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155" name="AutoShape 33"/>
          <p:cNvSpPr>
            <a:spLocks noChangeArrowheads="1"/>
          </p:cNvSpPr>
          <p:nvPr/>
        </p:nvSpPr>
        <p:spPr bwMode="auto">
          <a:xfrm>
            <a:off x="1116013" y="3001963"/>
            <a:ext cx="7127875" cy="1187450"/>
          </a:xfrm>
          <a:prstGeom prst="roundRect">
            <a:avLst>
              <a:gd name="adj" fmla="val 12532"/>
            </a:avLst>
          </a:prstGeom>
          <a:solidFill>
            <a:srgbClr val="FFFFFF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>
              <a:sym typeface="Arial" pitchFamily="34" charset="0"/>
            </a:endParaRPr>
          </a:p>
        </p:txBody>
      </p:sp>
      <p:sp>
        <p:nvSpPr>
          <p:cNvPr id="18479" name="Rectangle 35"/>
          <p:cNvSpPr>
            <a:spLocks noChangeArrowheads="1"/>
          </p:cNvSpPr>
          <p:nvPr/>
        </p:nvSpPr>
        <p:spPr bwMode="auto">
          <a:xfrm>
            <a:off x="2987675" y="3073400"/>
            <a:ext cx="525621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zh-CN" altLang="en-US" sz="1600" b="1" dirty="0">
                <a:ea typeface="楷体"/>
              </a:rPr>
              <a:t>每年订购报刊</a:t>
            </a:r>
            <a:r>
              <a:rPr kumimoji="1" lang="zh-CN" altLang="en-US" sz="1600" b="1" dirty="0">
                <a:solidFill>
                  <a:srgbClr val="000000"/>
                </a:solidFill>
                <a:latin typeface="隶书" pitchFamily="49" charset="-122"/>
                <a:ea typeface="楷体"/>
              </a:rPr>
              <a:t>报纸</a:t>
            </a:r>
            <a:r>
              <a:rPr kumimoji="1" lang="en-US" altLang="zh-CN" sz="1600" b="1" dirty="0">
                <a:solidFill>
                  <a:srgbClr val="000000"/>
                </a:solidFill>
                <a:latin typeface="隶书" pitchFamily="49" charset="-122"/>
                <a:ea typeface="楷体"/>
              </a:rPr>
              <a:t>110</a:t>
            </a:r>
            <a:r>
              <a:rPr kumimoji="1" lang="zh-CN" altLang="en-US" sz="1600" b="1" dirty="0">
                <a:solidFill>
                  <a:srgbClr val="000000"/>
                </a:solidFill>
                <a:latin typeface="隶书" pitchFamily="49" charset="-122"/>
                <a:ea typeface="楷体"/>
              </a:rPr>
              <a:t>余种，期刊</a:t>
            </a:r>
            <a:r>
              <a:rPr kumimoji="1" lang="en-US" altLang="zh-CN" sz="1600" b="1" dirty="0">
                <a:solidFill>
                  <a:srgbClr val="000000"/>
                </a:solidFill>
                <a:latin typeface="隶书" pitchFamily="49" charset="-122"/>
                <a:ea typeface="楷体"/>
              </a:rPr>
              <a:t>1000</a:t>
            </a:r>
            <a:r>
              <a:rPr kumimoji="1" lang="zh-CN" altLang="en-US" sz="1600" b="1" dirty="0">
                <a:solidFill>
                  <a:srgbClr val="000000"/>
                </a:solidFill>
                <a:latin typeface="隶书" pitchFamily="49" charset="-122"/>
                <a:ea typeface="楷体"/>
              </a:rPr>
              <a:t>余种。</a:t>
            </a:r>
            <a:endParaRPr kumimoji="1" lang="en-US" altLang="zh-CN" sz="1600" b="1" dirty="0">
              <a:solidFill>
                <a:srgbClr val="000000"/>
              </a:solidFill>
              <a:latin typeface="隶书" pitchFamily="49" charset="-122"/>
              <a:ea typeface="楷体"/>
            </a:endParaRPr>
          </a:p>
          <a:p>
            <a:pPr marL="285750" indent="-285750" algn="l" fontAlgn="auto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  <a:defRPr/>
            </a:pPr>
            <a:r>
              <a:rPr kumimoji="1" lang="zh-CN" altLang="en-US" sz="14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涵盖了金融、证券、经济、体育、娱乐、生活、健康 、法制、军事、科技、行业报、电脑报刊等各个门类。</a:t>
            </a:r>
          </a:p>
        </p:txBody>
      </p:sp>
      <p:grpSp>
        <p:nvGrpSpPr>
          <p:cNvPr id="6157" name="组合 44"/>
          <p:cNvGrpSpPr>
            <a:grpSpLocks/>
          </p:cNvGrpSpPr>
          <p:nvPr/>
        </p:nvGrpSpPr>
        <p:grpSpPr bwMode="auto">
          <a:xfrm>
            <a:off x="1150938" y="1525588"/>
            <a:ext cx="1657350" cy="1044575"/>
            <a:chOff x="2498" y="1274541"/>
            <a:chExt cx="1589542" cy="1699388"/>
          </a:xfrm>
        </p:grpSpPr>
        <p:sp>
          <p:nvSpPr>
            <p:cNvPr id="2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圆角矩形 4"/>
            <p:cNvSpPr/>
            <p:nvPr/>
          </p:nvSpPr>
          <p:spPr>
            <a:xfrm>
              <a:off x="80148" y="1352021"/>
              <a:ext cx="1434242" cy="1544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2.1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纸质图书借阅</a:t>
              </a:r>
            </a:p>
          </p:txBody>
        </p:sp>
      </p:grpSp>
      <p:grpSp>
        <p:nvGrpSpPr>
          <p:cNvPr id="6158" name="组合 44"/>
          <p:cNvGrpSpPr>
            <a:grpSpLocks/>
          </p:cNvGrpSpPr>
          <p:nvPr/>
        </p:nvGrpSpPr>
        <p:grpSpPr bwMode="auto">
          <a:xfrm>
            <a:off x="1150938" y="3073400"/>
            <a:ext cx="1655762" cy="1042988"/>
            <a:chOff x="2498" y="1274541"/>
            <a:chExt cx="1589542" cy="1699388"/>
          </a:xfrm>
        </p:grpSpPr>
        <p:sp>
          <p:nvSpPr>
            <p:cNvPr id="5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圆角矩形 4"/>
            <p:cNvSpPr/>
            <p:nvPr/>
          </p:nvSpPr>
          <p:spPr>
            <a:xfrm>
              <a:off x="80222" y="1352139"/>
              <a:ext cx="1434094" cy="1544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2.2 </a:t>
              </a:r>
              <a:r>
                <a:rPr lang="zh-CN" altLang="en-US" sz="2000" b="1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纸质报刊阅览</a:t>
              </a:r>
            </a:p>
          </p:txBody>
        </p:sp>
      </p:grpSp>
      <p:sp>
        <p:nvSpPr>
          <p:cNvPr id="6159" name="AutoShape 33"/>
          <p:cNvSpPr>
            <a:spLocks noChangeArrowheads="1"/>
          </p:cNvSpPr>
          <p:nvPr/>
        </p:nvSpPr>
        <p:spPr bwMode="auto">
          <a:xfrm>
            <a:off x="1116013" y="4405313"/>
            <a:ext cx="7165975" cy="1079500"/>
          </a:xfrm>
          <a:prstGeom prst="roundRect">
            <a:avLst>
              <a:gd name="adj" fmla="val 12532"/>
            </a:avLst>
          </a:prstGeom>
          <a:solidFill>
            <a:srgbClr val="FFFFFF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>
              <a:sym typeface="Arial" pitchFamily="34" charset="0"/>
            </a:endParaRPr>
          </a:p>
        </p:txBody>
      </p:sp>
      <p:grpSp>
        <p:nvGrpSpPr>
          <p:cNvPr id="6160" name="组合 44"/>
          <p:cNvGrpSpPr>
            <a:grpSpLocks/>
          </p:cNvGrpSpPr>
          <p:nvPr/>
        </p:nvGrpSpPr>
        <p:grpSpPr bwMode="auto">
          <a:xfrm>
            <a:off x="1116013" y="4441825"/>
            <a:ext cx="1655762" cy="973138"/>
            <a:chOff x="2498" y="1274541"/>
            <a:chExt cx="1589542" cy="1699388"/>
          </a:xfrm>
        </p:grpSpPr>
        <p:sp>
          <p:nvSpPr>
            <p:cNvPr id="60" name="圆角矩形 59"/>
            <p:cNvSpPr/>
            <p:nvPr/>
          </p:nvSpPr>
          <p:spPr>
            <a:xfrm>
              <a:off x="2498" y="1274541"/>
              <a:ext cx="1589542" cy="16993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圆角矩形 4"/>
            <p:cNvSpPr/>
            <p:nvPr/>
          </p:nvSpPr>
          <p:spPr>
            <a:xfrm>
              <a:off x="80222" y="1352164"/>
              <a:ext cx="1434094" cy="1544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2.3 </a:t>
              </a:r>
              <a:r>
                <a:rPr lang="zh-CN" altLang="en-US" sz="20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自修学习空间</a:t>
              </a:r>
            </a:p>
          </p:txBody>
        </p:sp>
      </p:grpSp>
      <p:sp>
        <p:nvSpPr>
          <p:cNvPr id="6161" name="Rectangle 35"/>
          <p:cNvSpPr>
            <a:spLocks noChangeArrowheads="1"/>
          </p:cNvSpPr>
          <p:nvPr/>
        </p:nvSpPr>
        <p:spPr bwMode="auto">
          <a:xfrm>
            <a:off x="3059113" y="4513263"/>
            <a:ext cx="54705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spcBef>
                <a:spcPct val="50000"/>
              </a:spcBef>
              <a:buClr>
                <a:srgbClr val="953735"/>
              </a:buClr>
            </a:pPr>
            <a:r>
              <a:rPr lang="zh-CN" altLang="en-US" sz="1600" b="1" dirty="0" smtClean="0">
                <a:ea typeface="楷体" pitchFamily="49" charset="-122"/>
              </a:rPr>
              <a:t>一、二楼所有馆舍及休闲阅读区均可进行自修学习活动。</a:t>
            </a:r>
            <a:endParaRPr kumimoji="1" lang="zh-CN" altLang="en-US" sz="1600" b="1" dirty="0">
              <a:solidFill>
                <a:srgbClr val="000000"/>
              </a:solidFill>
              <a:latin typeface="隶书" pitchFamily="49" charset="-122"/>
              <a:ea typeface="楷体" pitchFamily="49" charset="-122"/>
            </a:endParaRPr>
          </a:p>
          <a:p>
            <a:pPr algn="l">
              <a:lnSpc>
                <a:spcPct val="130000"/>
              </a:lnSpc>
              <a:spcBef>
                <a:spcPct val="50000"/>
              </a:spcBef>
              <a:buClr>
                <a:srgbClr val="953735"/>
              </a:buClr>
              <a:buFont typeface="Wingdings" pitchFamily="2" charset="2"/>
              <a:buChar char="p"/>
            </a:pPr>
            <a:r>
              <a:rPr kumimoji="1" lang="zh-CN" altLang="en-US" sz="14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环境静美、无线网络和座位可</a:t>
            </a:r>
            <a:r>
              <a:rPr kumimoji="1" lang="zh-CN" altLang="en-US" sz="14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供</a:t>
            </a:r>
            <a:r>
              <a:rPr kumimoji="1" lang="en-US" altLang="zh-CN" sz="1400" b="1" dirty="0" smtClean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850</a:t>
            </a:r>
            <a:r>
              <a:rPr kumimoji="1" lang="zh-CN" altLang="en-US" sz="14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个读者同时使用。</a:t>
            </a:r>
          </a:p>
        </p:txBody>
      </p:sp>
      <p:sp>
        <p:nvSpPr>
          <p:cNvPr id="6162" name="Text Box 135"/>
          <p:cNvSpPr txBox="1">
            <a:spLocks noChangeArrowheads="1"/>
          </p:cNvSpPr>
          <p:nvPr/>
        </p:nvSpPr>
        <p:spPr bwMode="auto">
          <a:xfrm>
            <a:off x="142875" y="2425700"/>
            <a:ext cx="671513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ea typeface="楷体" pitchFamily="49" charset="-122"/>
              </a:rPr>
              <a:t>目    录</a:t>
            </a:r>
          </a:p>
        </p:txBody>
      </p:sp>
      <p:pic>
        <p:nvPicPr>
          <p:cNvPr id="6163" name="图片 10" descr="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8713"/>
            <a:ext cx="1219200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6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8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9" name="TextBox 13"/>
          <p:cNvSpPr>
            <a:spLocks noChangeArrowheads="1"/>
          </p:cNvSpPr>
          <p:nvPr/>
        </p:nvSpPr>
        <p:spPr bwMode="auto">
          <a:xfrm>
            <a:off x="5922981" y="484155"/>
            <a:ext cx="164308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2.1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文献分布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8200" name="Group 17"/>
          <p:cNvGrpSpPr>
            <a:grpSpLocks/>
          </p:cNvGrpSpPr>
          <p:nvPr/>
        </p:nvGrpSpPr>
        <p:grpSpPr bwMode="auto">
          <a:xfrm>
            <a:off x="925513" y="1560513"/>
            <a:ext cx="2076450" cy="1044575"/>
            <a:chOff x="0" y="0"/>
            <a:chExt cx="1935796" cy="907710"/>
          </a:xfrm>
        </p:grpSpPr>
        <p:sp>
          <p:nvSpPr>
            <p:cNvPr id="8261" name="椭圆 10"/>
            <p:cNvSpPr>
              <a:spLocks noChangeArrowheads="1"/>
            </p:cNvSpPr>
            <p:nvPr/>
          </p:nvSpPr>
          <p:spPr bwMode="auto">
            <a:xfrm>
              <a:off x="0" y="25152"/>
              <a:ext cx="1935796" cy="88255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grpSp>
          <p:nvGrpSpPr>
            <p:cNvPr id="8262" name="Group 19"/>
            <p:cNvGrpSpPr>
              <a:grpSpLocks/>
            </p:cNvGrpSpPr>
            <p:nvPr/>
          </p:nvGrpSpPr>
          <p:grpSpPr bwMode="auto">
            <a:xfrm>
              <a:off x="643906" y="0"/>
              <a:ext cx="641515" cy="517870"/>
              <a:chOff x="0" y="0"/>
              <a:chExt cx="1655196" cy="1630553"/>
            </a:xfrm>
          </p:grpSpPr>
          <p:sp>
            <p:nvSpPr>
              <p:cNvPr id="8263" name="任意多边形 29"/>
              <p:cNvSpPr>
                <a:spLocks/>
              </p:cNvSpPr>
              <p:nvPr/>
            </p:nvSpPr>
            <p:spPr bwMode="auto">
              <a:xfrm>
                <a:off x="0" y="464028"/>
                <a:ext cx="835944" cy="11410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8264" name="任意多边形 30"/>
              <p:cNvSpPr>
                <a:spLocks/>
              </p:cNvSpPr>
              <p:nvPr/>
            </p:nvSpPr>
            <p:spPr bwMode="auto">
              <a:xfrm>
                <a:off x="851243" y="457846"/>
                <a:ext cx="803953" cy="117270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8265" name="任意多边形 31"/>
              <p:cNvSpPr>
                <a:spLocks/>
              </p:cNvSpPr>
              <p:nvPr/>
            </p:nvSpPr>
            <p:spPr bwMode="auto">
              <a:xfrm>
                <a:off x="16693" y="0"/>
                <a:ext cx="1638503" cy="9755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8201" name="Group 23"/>
          <p:cNvGrpSpPr>
            <a:grpSpLocks/>
          </p:cNvGrpSpPr>
          <p:nvPr/>
        </p:nvGrpSpPr>
        <p:grpSpPr bwMode="auto">
          <a:xfrm>
            <a:off x="838200" y="2855913"/>
            <a:ext cx="2279650" cy="1285875"/>
            <a:chOff x="0" y="0"/>
            <a:chExt cx="2280261" cy="1286333"/>
          </a:xfrm>
        </p:grpSpPr>
        <p:sp>
          <p:nvSpPr>
            <p:cNvPr id="8256" name="椭圆 10"/>
            <p:cNvSpPr>
              <a:spLocks noChangeArrowheads="1"/>
            </p:cNvSpPr>
            <p:nvPr/>
          </p:nvSpPr>
          <p:spPr bwMode="auto">
            <a:xfrm>
              <a:off x="0" y="246729"/>
              <a:ext cx="2280261" cy="1039604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zh-CN" altLang="en-US">
                <a:sym typeface="Arial" pitchFamily="34" charset="0"/>
              </a:endParaRPr>
            </a:p>
          </p:txBody>
        </p:sp>
        <p:grpSp>
          <p:nvGrpSpPr>
            <p:cNvPr id="8257" name="Group 25"/>
            <p:cNvGrpSpPr>
              <a:grpSpLocks/>
            </p:cNvGrpSpPr>
            <p:nvPr/>
          </p:nvGrpSpPr>
          <p:grpSpPr bwMode="auto">
            <a:xfrm>
              <a:off x="674309" y="0"/>
              <a:ext cx="930851" cy="767633"/>
              <a:chOff x="0" y="0"/>
              <a:chExt cx="1639898" cy="1623272"/>
            </a:xfrm>
          </p:grpSpPr>
          <p:sp>
            <p:nvSpPr>
              <p:cNvPr id="8258" name="任意多边形 33"/>
              <p:cNvSpPr>
                <a:spLocks/>
              </p:cNvSpPr>
              <p:nvPr/>
            </p:nvSpPr>
            <p:spPr bwMode="auto">
              <a:xfrm>
                <a:off x="0" y="482175"/>
                <a:ext cx="835944" cy="114109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8259" name="任意多边形 34"/>
              <p:cNvSpPr>
                <a:spLocks/>
              </p:cNvSpPr>
              <p:nvPr/>
            </p:nvSpPr>
            <p:spPr bwMode="auto">
              <a:xfrm>
                <a:off x="835945" y="448237"/>
                <a:ext cx="803953" cy="1172707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8260" name="任意多边形 35"/>
              <p:cNvSpPr>
                <a:spLocks/>
              </p:cNvSpPr>
              <p:nvPr/>
            </p:nvSpPr>
            <p:spPr bwMode="auto">
              <a:xfrm>
                <a:off x="0" y="0"/>
                <a:ext cx="1639898" cy="975596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FFFFFF"/>
              </a:solidFill>
              <a:ln w="3175" cap="flat" cmpd="sng">
                <a:solidFill>
                  <a:srgbClr val="F2F2F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8202" name="Picture 164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3735388" y="2227263"/>
            <a:ext cx="98266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64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3735388" y="3851275"/>
            <a:ext cx="9842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AutoShape 51" descr="YW8EHL7WPX`PUI@9CXCCZPF"/>
          <p:cNvSpPr>
            <a:spLocks noChangeArrowheads="1"/>
          </p:cNvSpPr>
          <p:nvPr/>
        </p:nvSpPr>
        <p:spPr bwMode="auto">
          <a:xfrm>
            <a:off x="2801938" y="301625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grpSp>
        <p:nvGrpSpPr>
          <p:cNvPr id="8205" name="Group 53"/>
          <p:cNvGrpSpPr>
            <a:grpSpLocks/>
          </p:cNvGrpSpPr>
          <p:nvPr/>
        </p:nvGrpSpPr>
        <p:grpSpPr bwMode="auto">
          <a:xfrm>
            <a:off x="750888" y="1228725"/>
            <a:ext cx="7637462" cy="1932226"/>
            <a:chOff x="1" y="0"/>
            <a:chExt cx="4574433" cy="2669701"/>
          </a:xfrm>
        </p:grpSpPr>
        <p:sp>
          <p:nvSpPr>
            <p:cNvPr id="8250" name="AutoShape 33"/>
            <p:cNvSpPr>
              <a:spLocks noChangeArrowheads="1"/>
            </p:cNvSpPr>
            <p:nvPr/>
          </p:nvSpPr>
          <p:spPr bwMode="auto">
            <a:xfrm>
              <a:off x="1" y="0"/>
              <a:ext cx="4574433" cy="2373262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zh-CN" altLang="en-US">
                <a:sym typeface="Arial" pitchFamily="34" charset="0"/>
              </a:endParaRPr>
            </a:p>
          </p:txBody>
        </p:sp>
        <p:pic>
          <p:nvPicPr>
            <p:cNvPr id="825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52" name="Rectangle 32"/>
            <p:cNvSpPr>
              <a:spLocks noChangeArrowheads="1"/>
            </p:cNvSpPr>
            <p:nvPr/>
          </p:nvSpPr>
          <p:spPr bwMode="auto">
            <a:xfrm>
              <a:off x="428217" y="85725"/>
              <a:ext cx="1795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中国图书馆分类法</a:t>
              </a:r>
              <a:endParaRPr lang="en-US" dirty="0"/>
            </a:p>
          </p:txBody>
        </p:sp>
        <p:sp>
          <p:nvSpPr>
            <p:cNvPr id="8253" name="椭圆 62"/>
            <p:cNvSpPr>
              <a:spLocks noChangeArrowheads="1"/>
            </p:cNvSpPr>
            <p:nvPr/>
          </p:nvSpPr>
          <p:spPr bwMode="auto">
            <a:xfrm>
              <a:off x="68012" y="200757"/>
              <a:ext cx="273802" cy="666872"/>
            </a:xfrm>
            <a:prstGeom prst="ellipse">
              <a:avLst/>
            </a:prstGeom>
            <a:solidFill>
              <a:srgbClr val="8CB3E3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254" name="TextBox 63"/>
            <p:cNvSpPr>
              <a:spLocks noChangeArrowheads="1"/>
            </p:cNvSpPr>
            <p:nvPr/>
          </p:nvSpPr>
          <p:spPr bwMode="auto">
            <a:xfrm>
              <a:off x="81852" y="350838"/>
              <a:ext cx="270701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壹</a:t>
              </a:r>
              <a:endParaRPr lang="zh-CN" altLang="en-US"/>
            </a:p>
          </p:txBody>
        </p:sp>
        <p:sp>
          <p:nvSpPr>
            <p:cNvPr id="8255" name="Rectangle 35"/>
            <p:cNvSpPr>
              <a:spLocks noChangeArrowheads="1"/>
            </p:cNvSpPr>
            <p:nvPr/>
          </p:nvSpPr>
          <p:spPr bwMode="auto">
            <a:xfrm>
              <a:off x="68461" y="458422"/>
              <a:ext cx="3937378" cy="2211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1" algn="l">
                <a:buFont typeface="Wingdings" pitchFamily="2" charset="2"/>
                <a:buChar char="p"/>
                <a:defRPr/>
              </a:pP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简称“中图法”，按学科分有</a:t>
              </a:r>
              <a:r>
                <a:rPr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华文楷体" pitchFamily="2" charset="-122"/>
                  <a:ea typeface="华文楷体" pitchFamily="2" charset="-122"/>
                </a:rPr>
                <a:t>五大部类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，下设</a:t>
              </a:r>
              <a:r>
                <a:rPr lang="en-US" altLang="zh-CN" sz="1400" dirty="0">
                  <a:latin typeface="华文楷体" pitchFamily="2" charset="-122"/>
                  <a:ea typeface="华文楷体" pitchFamily="2" charset="-122"/>
                </a:rPr>
                <a:t>22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大类，用</a:t>
              </a:r>
              <a:r>
                <a:rPr lang="en-US" altLang="zh-CN" sz="1400" dirty="0">
                  <a:latin typeface="华文楷体" pitchFamily="2" charset="-122"/>
                  <a:ea typeface="华文楷体" pitchFamily="2" charset="-122"/>
                </a:rPr>
                <a:t>22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个大写字母来表示。详表（◆为</a:t>
              </a:r>
              <a:r>
                <a:rPr lang="en-US" altLang="zh-CN" sz="1400" dirty="0">
                  <a:latin typeface="华文楷体" pitchFamily="2" charset="-122"/>
                  <a:ea typeface="华文楷体" pitchFamily="2" charset="-122"/>
                </a:rPr>
                <a:t>5</a:t>
              </a:r>
              <a:r>
                <a:rPr lang="zh-CN" altLang="en-US" sz="1400" dirty="0">
                  <a:latin typeface="华文楷体" pitchFamily="2" charset="-122"/>
                  <a:ea typeface="华文楷体" pitchFamily="2" charset="-122"/>
                </a:rPr>
                <a:t>大部类名称）如下表：</a:t>
              </a:r>
              <a:endParaRPr lang="en-US" altLang="zh-CN" sz="1400" dirty="0">
                <a:latin typeface="华文楷体" pitchFamily="2" charset="-122"/>
                <a:ea typeface="华文楷体" pitchFamily="2" charset="-122"/>
              </a:endParaRPr>
            </a:p>
            <a:p>
              <a:pPr lvl="1" algn="l">
                <a:buFont typeface="Wingdings" pitchFamily="2" charset="2"/>
                <a:buChar char="p"/>
                <a:defRPr/>
              </a:pPr>
              <a:r>
                <a:rPr lang="zh-CN" altLang="en-US" sz="1400" b="1" dirty="0">
                  <a:latin typeface="华文楷体" pitchFamily="2" charset="-122"/>
                  <a:ea typeface="华文楷体" pitchFamily="2" charset="-122"/>
                </a:rPr>
                <a:t>馆藏分布：</a:t>
              </a:r>
              <a:endParaRPr lang="en-US" altLang="zh-CN" sz="1400" b="1" dirty="0">
                <a:latin typeface="华文楷体" pitchFamily="2" charset="-122"/>
                <a:ea typeface="华文楷体" pitchFamily="2" charset="-122"/>
              </a:endParaRPr>
            </a:p>
            <a:p>
              <a:pPr lvl="1" algn="l">
                <a:defRPr/>
              </a:pP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 一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楼书库典藏</a:t>
              </a:r>
              <a:r>
                <a:rPr lang="en-US" altLang="zh-CN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F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T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两大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类图书</a:t>
              </a:r>
              <a:r>
                <a:rPr lang="zh-CN" altLang="en-US" sz="1400" dirty="0" smtClean="0">
                  <a:latin typeface="华文楷体" pitchFamily="2" charset="-122"/>
                  <a:ea typeface="华文楷体" pitchFamily="2" charset="-122"/>
                </a:rPr>
                <a:t>（重开放）；</a:t>
              </a:r>
              <a:endParaRPr lang="en-US" altLang="zh-CN" sz="1400" dirty="0" smtClean="0">
                <a:latin typeface="华文楷体" pitchFamily="2" charset="-122"/>
                <a:ea typeface="华文楷体" pitchFamily="2" charset="-122"/>
              </a:endParaRPr>
            </a:p>
            <a:p>
              <a:pPr lvl="1" algn="l">
                <a:defRPr/>
              </a:pP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 二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楼书库典藏</a:t>
              </a:r>
              <a:r>
                <a:rPr lang="en-US" altLang="zh-CN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D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、</a:t>
              </a:r>
              <a:r>
                <a:rPr lang="en-US" altLang="zh-CN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I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两大类图书</a:t>
              </a:r>
              <a:r>
                <a:rPr lang="zh-CN" altLang="en-US" sz="1400" dirty="0" smtClean="0">
                  <a:latin typeface="华文楷体" pitchFamily="2" charset="-122"/>
                  <a:ea typeface="华文楷体" pitchFamily="2" charset="-122"/>
                </a:rPr>
                <a:t>（重开放）；</a:t>
              </a:r>
              <a:endParaRPr lang="en-US" altLang="zh-CN" sz="1400" dirty="0">
                <a:latin typeface="华文楷体" pitchFamily="2" charset="-122"/>
                <a:ea typeface="华文楷体" pitchFamily="2" charset="-122"/>
              </a:endParaRPr>
            </a:p>
            <a:p>
              <a:pPr lvl="1" algn="l">
                <a:defRPr/>
              </a:pPr>
              <a:r>
                <a:rPr lang="zh-CN" altLang="en-US" sz="1400" dirty="0" smtClean="0">
                  <a:latin typeface="华文楷体" pitchFamily="2" charset="-122"/>
                  <a:ea typeface="华文楷体" pitchFamily="2" charset="-122"/>
                </a:rPr>
                <a:t> 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三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楼书库典藏其他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十八大</a:t>
              </a:r>
              <a:r>
                <a:rPr lang="zh-CN" altLang="en-US" sz="1400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类图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书</a:t>
              </a:r>
              <a:r>
                <a:rPr lang="zh-CN" altLang="en-US" sz="1400" dirty="0" smtClean="0">
                  <a:latin typeface="华文楷体" pitchFamily="2" charset="-122"/>
                  <a:ea typeface="华文楷体" pitchFamily="2" charset="-122"/>
                </a:rPr>
                <a:t>（重典藏）</a:t>
              </a:r>
              <a:endParaRPr lang="en-US" altLang="zh-CN" sz="140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 lvl="1" algn="l">
                <a:defRPr/>
              </a:pPr>
              <a:endParaRPr lang="zh-CN" altLang="en-US" sz="1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8206" name="TextBox 12"/>
          <p:cNvSpPr>
            <a:spLocks noChangeArrowheads="1"/>
          </p:cNvSpPr>
          <p:nvPr/>
        </p:nvSpPr>
        <p:spPr bwMode="auto">
          <a:xfrm>
            <a:off x="1079500" y="444500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46150" y="3011488"/>
          <a:ext cx="7302501" cy="2386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4167"/>
                <a:gridCol w="2434167"/>
                <a:gridCol w="2434167"/>
              </a:tblGrid>
              <a:tr h="29027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◆马列主义、毛泽东思想</a:t>
                      </a:r>
                      <a:endParaRPr lang="zh-CN" alt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G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文化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科学、教育体育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Q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生物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科学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90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A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马列主义、毛泽东思想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H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语言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、文字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R 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医药、卫生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◆哲学、宗教</a:t>
                      </a:r>
                      <a:endParaRPr lang="zh-CN" alt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I    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文学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S 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农业科学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B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哲学、宗教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J 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艺术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T 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工业技术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◆社会科学（</a:t>
                      </a:r>
                      <a:r>
                        <a:rPr lang="en-US" altLang="zh-CN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C-K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K    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历史、地理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U 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交通运输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C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社会科学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总论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◆自然科学（</a:t>
                      </a:r>
                      <a:r>
                        <a:rPr lang="en-US" altLang="zh-CN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N-X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V    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航空、航天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D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政治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、法律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N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自然科学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总论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U    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交通运输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90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E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军事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O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数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理科学和化学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X    </a:t>
                      </a:r>
                      <a:r>
                        <a:rPr lang="zh-CN" altLang="en-US" sz="1400" u="none" strike="noStrike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环境科学、安全科学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</a:tr>
              <a:tr h="2902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F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经济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P   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天文学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、地球科学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rgbClr val="93823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Z</a:t>
                      </a:r>
                      <a:r>
                        <a:rPr lang="zh-CN" altLang="en-US" sz="1400" u="none" strike="noStrike" dirty="0" smtClean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◆</a:t>
                      </a:r>
                      <a:r>
                        <a:rPr lang="zh-CN" altLang="en-US" sz="1400" u="none" strike="noStrike" dirty="0">
                          <a:effectLst/>
                          <a:latin typeface="华文楷体" pitchFamily="2" charset="-122"/>
                          <a:ea typeface="华文楷体" pitchFamily="2" charset="-122"/>
                        </a:rPr>
                        <a:t>综合性图书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marL="9524" marR="9524" marT="9527" marB="0"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33655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直接连接符 5"/>
          <p:cNvSpPr>
            <a:spLocks noChangeShapeType="1"/>
          </p:cNvSpPr>
          <p:nvPr/>
        </p:nvSpPr>
        <p:spPr bwMode="auto">
          <a:xfrm>
            <a:off x="755650" y="949325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8" name="直接连接符 7"/>
          <p:cNvSpPr>
            <a:spLocks noChangeShapeType="1"/>
          </p:cNvSpPr>
          <p:nvPr/>
        </p:nvSpPr>
        <p:spPr bwMode="auto">
          <a:xfrm>
            <a:off x="750888" y="1152525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9" name="直接连接符 9"/>
          <p:cNvSpPr>
            <a:spLocks noChangeShapeType="1"/>
          </p:cNvSpPr>
          <p:nvPr/>
        </p:nvSpPr>
        <p:spPr bwMode="auto">
          <a:xfrm flipV="1">
            <a:off x="8599488" y="655638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0" name="直接连接符 11"/>
          <p:cNvSpPr>
            <a:spLocks noChangeShapeType="1"/>
          </p:cNvSpPr>
          <p:nvPr/>
        </p:nvSpPr>
        <p:spPr bwMode="auto">
          <a:xfrm flipH="1">
            <a:off x="7524750" y="655638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71" name="TextBox 12"/>
          <p:cNvSpPr>
            <a:spLocks noChangeArrowheads="1"/>
          </p:cNvSpPr>
          <p:nvPr/>
        </p:nvSpPr>
        <p:spPr bwMode="auto">
          <a:xfrm>
            <a:off x="1179513" y="392113"/>
            <a:ext cx="1446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读者服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务</a:t>
            </a:r>
            <a:endParaRPr lang="zh-CN" altLang="en-US" sz="2000" dirty="0"/>
          </a:p>
        </p:txBody>
      </p:sp>
      <p:sp>
        <p:nvSpPr>
          <p:cNvPr id="11272" name="TextBox 13"/>
          <p:cNvSpPr>
            <a:spLocks noChangeArrowheads="1"/>
          </p:cNvSpPr>
          <p:nvPr/>
        </p:nvSpPr>
        <p:spPr bwMode="auto">
          <a:xfrm>
            <a:off x="5759450" y="479425"/>
            <a:ext cx="1842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2.1 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图</a:t>
            </a:r>
            <a:r>
              <a:rPr lang="zh-CN" altLang="en-US" sz="1600" b="1" dirty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书借</a:t>
            </a:r>
            <a:r>
              <a:rPr lang="zh-CN" altLang="en-US" sz="1600" b="1" dirty="0" smtClean="0">
                <a:solidFill>
                  <a:srgbClr val="7F7F7F"/>
                </a:solidFill>
                <a:latin typeface="楷体_GB2312" pitchFamily="49" charset="-122"/>
                <a:ea typeface="楷体_GB2312" pitchFamily="49" charset="-122"/>
                <a:sym typeface="微软雅黑" pitchFamily="34" charset="-122"/>
              </a:rPr>
              <a:t>阅流程</a:t>
            </a:r>
            <a:endParaRPr lang="zh-CN" altLang="en-US" sz="160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73" name="AutoShape 51" descr="YW8EHL7WPX`PUI@9CXCCZPF"/>
          <p:cNvSpPr>
            <a:spLocks noChangeArrowheads="1"/>
          </p:cNvSpPr>
          <p:nvPr/>
        </p:nvSpPr>
        <p:spPr bwMode="auto">
          <a:xfrm>
            <a:off x="2879725" y="301625"/>
            <a:ext cx="2555875" cy="661988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>
              <a:alphaModFix amt="2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/>
            <a:endParaRPr lang="zh-CN" altLang="en-US"/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5192721" y="3587760"/>
            <a:ext cx="3581457" cy="200054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代书板的使用方法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l" eaLnBrk="1" hangingPunct="1"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读者从书架上取书时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将代书板插放在所取书位置上，①若不借该书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则将书归还原位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同时取出代书板。②若要借该书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则将书和代书板同时取出</a:t>
            </a:r>
            <a:r>
              <a:rPr lang="en-US" altLang="zh-CN" sz="1400" dirty="0" smtClean="0"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办理借阅手续时将代书板归还。</a:t>
            </a:r>
            <a:endParaRPr lang="en-US" altLang="zh-CN" sz="1400" dirty="0" smtClean="0">
              <a:latin typeface="华文楷体" pitchFamily="2" charset="-122"/>
              <a:ea typeface="华文楷体" pitchFamily="2" charset="-122"/>
            </a:endParaRPr>
          </a:p>
          <a:p>
            <a:pPr marL="285750" indent="-285750" algn="l" eaLnBrk="1" hangingPunct="1">
              <a:buFont typeface="Wingdings" pitchFamily="2" charset="2"/>
              <a:buChar char="p"/>
              <a:defRPr/>
            </a:pPr>
            <a:r>
              <a:rPr lang="zh-CN" altLang="en-US" sz="1400" dirty="0" smtClean="0">
                <a:latin typeface="华文楷体" pitchFamily="2" charset="-122"/>
                <a:ea typeface="华文楷体" pitchFamily="2" charset="-122"/>
              </a:rPr>
              <a:t>正确使用代书板可避免错架、乱架，便于读者取书，减少管理人员多余劳动。</a:t>
            </a:r>
          </a:p>
        </p:txBody>
      </p:sp>
      <p:grpSp>
        <p:nvGrpSpPr>
          <p:cNvPr id="2" name="组合 31"/>
          <p:cNvGrpSpPr/>
          <p:nvPr/>
        </p:nvGrpSpPr>
        <p:grpSpPr>
          <a:xfrm>
            <a:off x="323529" y="1352286"/>
            <a:ext cx="4693483" cy="1067057"/>
            <a:chOff x="665031" y="33389"/>
            <a:chExt cx="6966840" cy="545529"/>
          </a:xfrm>
          <a:scene3d>
            <a:camera prst="orthographicFront"/>
            <a:lightRig rig="flat" dir="t"/>
          </a:scene3d>
        </p:grpSpPr>
        <p:sp>
          <p:nvSpPr>
            <p:cNvPr id="33" name="同侧圆角矩形 32"/>
            <p:cNvSpPr/>
            <p:nvPr/>
          </p:nvSpPr>
          <p:spPr>
            <a:xfrm rot="5400000">
              <a:off x="3895340" y="-3172028"/>
              <a:ext cx="525464" cy="6947598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同侧圆角矩形 4"/>
            <p:cNvSpPr/>
            <p:nvPr/>
          </p:nvSpPr>
          <p:spPr>
            <a:xfrm>
              <a:off x="665031" y="33389"/>
              <a:ext cx="6918086" cy="5455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9525" rIns="9525" bIns="9525" spcCol="1270" anchor="ctr"/>
            <a:lstStyle/>
            <a:p>
              <a:pPr marL="114300" lvl="1" indent="-114300" algn="l" defTabSz="6667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1500" b="1" dirty="0">
                  <a:solidFill>
                    <a:schemeClr val="tx1"/>
                  </a:solidFill>
                  <a:latin typeface="华文楷体" pitchFamily="2" charset="-122"/>
                  <a:ea typeface="华文楷体" pitchFamily="2" charset="-122"/>
                  <a:hlinkClick r:id="rId5" action="ppaction://hlinkfile"/>
                </a:rPr>
                <a:t>通过文献检索系统查询，获取书目信息和馆藏信息，记下索书号（如</a:t>
              </a:r>
              <a:r>
                <a:rPr lang="en-US" altLang="zh-CN" sz="1500" b="1" dirty="0">
                  <a:solidFill>
                    <a:schemeClr val="tx1"/>
                  </a:solidFill>
                  <a:latin typeface="华文楷体" pitchFamily="2" charset="-122"/>
                  <a:ea typeface="华文楷体" pitchFamily="2" charset="-122"/>
                  <a:hlinkClick r:id="rId5" action="ppaction://hlinkfile"/>
                </a:rPr>
                <a:t>《</a:t>
              </a:r>
              <a:r>
                <a:rPr lang="zh-CN" altLang="en-US" sz="1500" b="1" dirty="0">
                  <a:solidFill>
                    <a:schemeClr val="tx1"/>
                  </a:solidFill>
                  <a:latin typeface="华文楷体" pitchFamily="2" charset="-122"/>
                  <a:ea typeface="华文楷体" pitchFamily="2" charset="-122"/>
                  <a:hlinkClick r:id="rId5" action="ppaction://hlinkfile"/>
                </a:rPr>
                <a:t>平凡的世界</a:t>
              </a:r>
              <a:r>
                <a:rPr lang="en-US" altLang="zh-CN" sz="1500" b="1" dirty="0">
                  <a:solidFill>
                    <a:schemeClr val="tx1"/>
                  </a:solidFill>
                  <a:latin typeface="华文楷体" pitchFamily="2" charset="-122"/>
                  <a:ea typeface="华文楷体" pitchFamily="2" charset="-122"/>
                  <a:hlinkClick r:id="rId5" action="ppaction://hlinkfile"/>
                </a:rPr>
                <a:t>》I217.2/10</a:t>
              </a:r>
              <a:r>
                <a:rPr lang="zh-CN" altLang="en-US" sz="1500" b="1" dirty="0">
                  <a:solidFill>
                    <a:schemeClr val="tx1"/>
                  </a:solidFill>
                  <a:latin typeface="华文楷体" pitchFamily="2" charset="-122"/>
                  <a:ea typeface="华文楷体" pitchFamily="2" charset="-122"/>
                  <a:hlinkClick r:id="rId5" action="ppaction://hlinkfile"/>
                </a:rPr>
                <a:t>）和馆藏地址（二楼综合书库</a:t>
              </a:r>
              <a:r>
                <a:rPr lang="zh-CN" altLang="en-US" sz="1500" b="1" dirty="0" smtClean="0">
                  <a:solidFill>
                    <a:schemeClr val="tx1"/>
                  </a:solidFill>
                  <a:latin typeface="华文楷体" pitchFamily="2" charset="-122"/>
                  <a:ea typeface="华文楷体" pitchFamily="2" charset="-122"/>
                  <a:hlinkClick r:id="rId5" action="ppaction://hlinkfile"/>
                </a:rPr>
                <a:t>）</a:t>
              </a:r>
              <a:endParaRPr lang="en-US" altLang="zh-CN" sz="1500" b="1" dirty="0" smtClean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3" name="组合 34"/>
          <p:cNvGrpSpPr/>
          <p:nvPr/>
        </p:nvGrpSpPr>
        <p:grpSpPr>
          <a:xfrm>
            <a:off x="299979" y="4646637"/>
            <a:ext cx="4728613" cy="506167"/>
            <a:chOff x="836528" y="1392202"/>
            <a:chExt cx="4728613" cy="506165"/>
          </a:xfrm>
          <a:scene3d>
            <a:camera prst="orthographicFront"/>
            <a:lightRig rig="flat" dir="t"/>
          </a:scene3d>
        </p:grpSpPr>
        <p:sp>
          <p:nvSpPr>
            <p:cNvPr id="36" name="同侧圆角矩形 35"/>
            <p:cNvSpPr/>
            <p:nvPr/>
          </p:nvSpPr>
          <p:spPr>
            <a:xfrm rot="5400000">
              <a:off x="2947752" y="-719022"/>
              <a:ext cx="506165" cy="472861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同侧圆角矩形 4"/>
            <p:cNvSpPr/>
            <p:nvPr/>
          </p:nvSpPr>
          <p:spPr>
            <a:xfrm>
              <a:off x="892166" y="1421697"/>
              <a:ext cx="4672975" cy="476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9525" rIns="9525" bIns="9525" spcCol="1270" anchor="ctr"/>
            <a:lstStyle/>
            <a:p>
              <a:pPr marL="114300" lvl="1" indent="-114300" algn="l" defTabSz="6667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1500" b="1" dirty="0">
                  <a:latin typeface="华文楷体" pitchFamily="2" charset="-122"/>
                  <a:ea typeface="华文楷体" pitchFamily="2" charset="-122"/>
                </a:rPr>
                <a:t>到书库工作台，将书和校园卡一并交给工作人员办理借阅手续</a:t>
              </a:r>
              <a:endParaRPr lang="zh-CN" altLang="en-US" sz="1500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41" name="同侧圆角矩形 40"/>
          <p:cNvSpPr/>
          <p:nvPr/>
        </p:nvSpPr>
        <p:spPr>
          <a:xfrm rot="5400000">
            <a:off x="2286387" y="1455300"/>
            <a:ext cx="730553" cy="4703369"/>
          </a:xfrm>
          <a:prstGeom prst="round2SameRect">
            <a:avLst/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同侧圆角矩形 4"/>
          <p:cNvSpPr/>
          <p:nvPr/>
        </p:nvSpPr>
        <p:spPr>
          <a:xfrm>
            <a:off x="336492" y="3551247"/>
            <a:ext cx="4667613" cy="59761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6680" tIns="9525" rIns="9525" bIns="9525" spcCol="1270" anchor="ctr"/>
          <a:lstStyle/>
          <a:p>
            <a:pPr marL="114300" lvl="1" indent="-114300" algn="l" defTabSz="6667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zh-CN" altLang="en-US" sz="1500" b="1" dirty="0">
                <a:latin typeface="华文楷体" pitchFamily="2" charset="-122"/>
                <a:ea typeface="华文楷体" pitchFamily="2" charset="-122"/>
              </a:rPr>
              <a:t>入库后根据索书号</a:t>
            </a:r>
            <a:r>
              <a:rPr lang="zh-CN" altLang="en-US" sz="1500" b="1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</a:rPr>
              <a:t>（如</a:t>
            </a:r>
            <a:r>
              <a:rPr lang="en-US" altLang="zh-CN" sz="1500" b="1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</a:rPr>
              <a:t>《</a:t>
            </a:r>
            <a:r>
              <a:rPr lang="zh-CN" altLang="en-US" sz="1500" b="1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</a:rPr>
              <a:t>平凡的世</a:t>
            </a:r>
            <a:r>
              <a:rPr lang="zh-CN" altLang="en-US" sz="1500" b="1" dirty="0" smtClean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</a:rPr>
              <a:t>界</a:t>
            </a:r>
            <a:r>
              <a:rPr lang="en-US" altLang="zh-CN" sz="1500" b="1" dirty="0" smtClean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</a:rPr>
              <a:t>》I217.2/10</a:t>
            </a:r>
            <a:r>
              <a:rPr lang="zh-CN" altLang="en-US" sz="1500" b="1" dirty="0">
                <a:latin typeface="华文楷体" pitchFamily="2" charset="-122"/>
                <a:ea typeface="华文楷体" pitchFamily="2" charset="-122"/>
              </a:rPr>
              <a:t>）确定所在的书架，面对书架，按照从左到右、从上到下的顺序找图书</a:t>
            </a:r>
            <a:endParaRPr lang="zh-CN" altLang="en-US" sz="15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3" name="同侧圆角矩形 42"/>
          <p:cNvSpPr/>
          <p:nvPr/>
        </p:nvSpPr>
        <p:spPr>
          <a:xfrm rot="5400000">
            <a:off x="2334849" y="530526"/>
            <a:ext cx="547695" cy="4690462"/>
          </a:xfrm>
          <a:prstGeom prst="round2SameRect">
            <a:avLst/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同侧圆角矩形 4"/>
          <p:cNvSpPr/>
          <p:nvPr/>
        </p:nvSpPr>
        <p:spPr>
          <a:xfrm>
            <a:off x="299979" y="2674935"/>
            <a:ext cx="4667614" cy="45025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6680" tIns="9525" rIns="9525" bIns="9525" spcCol="1270" anchor="ctr"/>
          <a:lstStyle/>
          <a:p>
            <a:pPr marL="114300" lvl="1" indent="-114300" algn="l" defTabSz="6667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zh-CN" altLang="en-US" sz="1500" b="1" dirty="0">
                <a:latin typeface="华文楷体" pitchFamily="2" charset="-122"/>
                <a:ea typeface="华文楷体" pitchFamily="2" charset="-122"/>
              </a:rPr>
              <a:t>到相应的书库工作台，将学生</a:t>
            </a:r>
            <a:r>
              <a:rPr lang="zh-CN" altLang="en-US" sz="1500" b="1" dirty="0" smtClean="0">
                <a:latin typeface="华文楷体" pitchFamily="2" charset="-122"/>
                <a:ea typeface="华文楷体" pitchFamily="2" charset="-122"/>
              </a:rPr>
              <a:t>证给</a:t>
            </a:r>
            <a:r>
              <a:rPr lang="zh-CN" altLang="en-US" sz="1500" b="1" dirty="0">
                <a:latin typeface="华文楷体" pitchFamily="2" charset="-122"/>
                <a:ea typeface="华文楷体" pitchFamily="2" charset="-122"/>
              </a:rPr>
              <a:t>工作人员，换</a:t>
            </a:r>
            <a:r>
              <a:rPr lang="zh-CN" altLang="en-US" sz="1500" b="1" dirty="0" smtClean="0">
                <a:latin typeface="华文楷体" pitchFamily="2" charset="-122"/>
                <a:ea typeface="华文楷体" pitchFamily="2" charset="-122"/>
              </a:rPr>
              <a:t>取</a:t>
            </a:r>
            <a:endParaRPr lang="en-US" altLang="zh-CN" sz="1500" b="1" dirty="0" smtClean="0">
              <a:latin typeface="华文楷体" pitchFamily="2" charset="-122"/>
              <a:ea typeface="华文楷体" pitchFamily="2" charset="-122"/>
            </a:endParaRPr>
          </a:p>
          <a:p>
            <a:pPr marL="114300" lvl="1" indent="-114300" algn="l" defTabSz="666750">
              <a:lnSpc>
                <a:spcPct val="90000"/>
              </a:lnSpc>
              <a:spcAft>
                <a:spcPct val="15000"/>
              </a:spcAft>
              <a:defRPr/>
            </a:pPr>
            <a:r>
              <a:rPr lang="zh-CN" altLang="en-US" sz="15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代</a:t>
            </a:r>
            <a:r>
              <a:rPr lang="zh-CN" altLang="en-US" sz="15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书板</a:t>
            </a:r>
            <a:endParaRPr lang="zh-CN" altLang="en-US" sz="150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1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9234" y="1177903"/>
            <a:ext cx="3429055" cy="237334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157260282</TotalTime>
  <Pages>0</Pages>
  <Words>4399</Words>
  <Characters>0</Characters>
  <Application>Microsoft Office PowerPoint</Application>
  <DocSecurity>0</DocSecurity>
  <PresentationFormat>全屏显示(16:10)</PresentationFormat>
  <Lines>0</Lines>
  <Paragraphs>323</Paragraphs>
  <Slides>33</Slides>
  <Notes>21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暗香扑面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XZJD</cp:lastModifiedBy>
  <cp:revision>323</cp:revision>
  <cp:lastPrinted>1899-12-30T00:00:00Z</cp:lastPrinted>
  <dcterms:created xsi:type="dcterms:W3CDTF">2012-05-22T09:07:00Z</dcterms:created>
  <dcterms:modified xsi:type="dcterms:W3CDTF">2016-11-04T23:34:04Z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2052-8.1.0.2998</vt:lpwstr>
  </property>
</Properties>
</file>